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58" r:id="rId2"/>
    <p:sldId id="410" r:id="rId3"/>
    <p:sldId id="411" r:id="rId4"/>
    <p:sldId id="412" r:id="rId5"/>
    <p:sldId id="413" r:id="rId6"/>
    <p:sldId id="369" r:id="rId7"/>
    <p:sldId id="374" r:id="rId8"/>
    <p:sldId id="370" r:id="rId9"/>
    <p:sldId id="418" r:id="rId10"/>
    <p:sldId id="421" r:id="rId11"/>
    <p:sldId id="419" r:id="rId12"/>
    <p:sldId id="383" r:id="rId13"/>
    <p:sldId id="415" r:id="rId14"/>
    <p:sldId id="400" r:id="rId15"/>
    <p:sldId id="416" r:id="rId16"/>
    <p:sldId id="357" r:id="rId17"/>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os Munoz"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70AD47"/>
    <a:srgbClr val="FFE1E1"/>
    <a:srgbClr val="FF6161"/>
    <a:srgbClr val="7F7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2DE63D5-997A-4646-A377-4702673A728D}" styleName="Estilo claro 2 - Énfasi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Énfasi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29" autoAdjust="0"/>
    <p:restoredTop sz="94095" autoAdjust="0"/>
  </p:normalViewPr>
  <p:slideViewPr>
    <p:cSldViewPr>
      <p:cViewPr>
        <p:scale>
          <a:sx n="80" d="100"/>
          <a:sy n="80" d="100"/>
        </p:scale>
        <p:origin x="560"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rtemisa.aguirre\Dropbox\INECC\INDC\Bosques\PFC\2015\20150305_USCUSS_INDCs_05mar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lunar\Desktop\Proyecci&#243;n%20a%202030\gr&#225;fic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5192374064718493"/>
          <c:y val="0.10931514855837274"/>
          <c:w val="0.52196223492218885"/>
          <c:h val="0.85350681647288784"/>
        </c:manualLayout>
      </c:layout>
      <c:lineChart>
        <c:grouping val="stacked"/>
        <c:varyColors val="0"/>
        <c:ser>
          <c:idx val="0"/>
          <c:order val="0"/>
          <c:tx>
            <c:strRef>
              <c:f>'ProySECTOR (2)'!$C$4</c:f>
              <c:strCache>
                <c:ptCount val="1"/>
                <c:pt idx="0">
                  <c:v>(LINEA BASE) Emisiones  y Absorciones proyectadas</c:v>
                </c:pt>
              </c:strCache>
            </c:strRef>
          </c:tx>
          <c:spPr>
            <a:ln w="57150"/>
          </c:spPr>
          <c:marker>
            <c:symbol val="none"/>
          </c:marker>
          <c:cat>
            <c:numRef>
              <c:f>'ProySECTOR (2)'!$F$2:$V$2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'ProySECTOR (2)'!$F$4:$V$4</c:f>
              <c:numCache>
                <c:formatCode>_-* #,##0.0_-;\-* #,##0.0_-;_-* "-"??_-;_-@_-</c:formatCode>
                <c:ptCount val="17"/>
                <c:pt idx="0">
                  <c:v>-140.57274699999999</c:v>
                </c:pt>
                <c:pt idx="1">
                  <c:v>-140.57274699999999</c:v>
                </c:pt>
                <c:pt idx="2">
                  <c:v>-140.57274699999999</c:v>
                </c:pt>
                <c:pt idx="3">
                  <c:v>-140.57274699999999</c:v>
                </c:pt>
                <c:pt idx="4">
                  <c:v>-140.57274699999999</c:v>
                </c:pt>
                <c:pt idx="5">
                  <c:v>-140.57274699999999</c:v>
                </c:pt>
                <c:pt idx="6">
                  <c:v>-140.57274699999999</c:v>
                </c:pt>
                <c:pt idx="7">
                  <c:v>-140.57274699999999</c:v>
                </c:pt>
                <c:pt idx="8">
                  <c:v>-140.57274699999999</c:v>
                </c:pt>
                <c:pt idx="9">
                  <c:v>-140.57274699999999</c:v>
                </c:pt>
                <c:pt idx="10">
                  <c:v>-140.57274699999999</c:v>
                </c:pt>
                <c:pt idx="11">
                  <c:v>-140.57274699999999</c:v>
                </c:pt>
                <c:pt idx="12">
                  <c:v>-140.57274699999999</c:v>
                </c:pt>
                <c:pt idx="13">
                  <c:v>-140.57274699999999</c:v>
                </c:pt>
                <c:pt idx="14">
                  <c:v>-140.57274699999999</c:v>
                </c:pt>
                <c:pt idx="15">
                  <c:v>-140.57274699999999</c:v>
                </c:pt>
                <c:pt idx="16">
                  <c:v>-140.57274699999999</c:v>
                </c:pt>
              </c:numCache>
            </c:numRef>
          </c:val>
          <c:smooth val="0"/>
        </c:ser>
        <c:ser>
          <c:idx val="1"/>
          <c:order val="1"/>
          <c:tx>
            <c:strRef>
              <c:f>'ProySECTOR (2)'!$C$15</c:f>
              <c:strCache>
                <c:ptCount val="1"/>
                <c:pt idx="0">
                  <c:v>M1. Tasa de deforestación neta cero</c:v>
                </c:pt>
              </c:strCache>
            </c:strRef>
          </c:tx>
          <c:spPr>
            <a:ln w="57150"/>
          </c:spPr>
          <c:marker>
            <c:symbol val="none"/>
          </c:marker>
          <c:val>
            <c:numRef>
              <c:f>'ProySECTOR (2)'!$F$25:$V$25</c:f>
              <c:numCache>
                <c:formatCode>_(* #,##0.00_);_(* \(#,##0.00\);_(* "-"??_);_(@_)</c:formatCode>
                <c:ptCount val="17"/>
                <c:pt idx="0">
                  <c:v>-1.4591742695699577</c:v>
                </c:pt>
                <c:pt idx="1">
                  <c:v>-4.2058552297107159</c:v>
                </c:pt>
                <c:pt idx="2">
                  <c:v>-7.8411682147253883</c:v>
                </c:pt>
                <c:pt idx="3">
                  <c:v>-11.832884344507834</c:v>
                </c:pt>
                <c:pt idx="4">
                  <c:v>-15.648494553331888</c:v>
                </c:pt>
                <c:pt idx="5">
                  <c:v>-18.880541041356555</c:v>
                </c:pt>
                <c:pt idx="6">
                  <c:v>-21.320419381657178</c:v>
                </c:pt>
                <c:pt idx="7">
                  <c:v>-22.960673779615583</c:v>
                </c:pt>
                <c:pt idx="8">
                  <c:v>-23.937590019587429</c:v>
                </c:pt>
                <c:pt idx="9">
                  <c:v>-24.448395898395784</c:v>
                </c:pt>
                <c:pt idx="10">
                  <c:v>-24.679760910790868</c:v>
                </c:pt>
                <c:pt idx="11">
                  <c:v>-24.768842623525995</c:v>
                </c:pt>
                <c:pt idx="12">
                  <c:v>-24.797226498743878</c:v>
                </c:pt>
                <c:pt idx="13">
                  <c:v>-24.804418793735511</c:v>
                </c:pt>
                <c:pt idx="14">
                  <c:v>-24.805778681597062</c:v>
                </c:pt>
                <c:pt idx="15">
                  <c:v>-24.805949334210478</c:v>
                </c:pt>
                <c:pt idx="16">
                  <c:v>-24.805959999999999</c:v>
                </c:pt>
              </c:numCache>
            </c:numRef>
          </c:val>
          <c:smooth val="0"/>
        </c:ser>
        <c:ser>
          <c:idx val="2"/>
          <c:order val="2"/>
          <c:tx>
            <c:strRef>
              <c:f>'ProySECTOR (2)'!$C$17</c:f>
              <c:strCache>
                <c:ptCount val="1"/>
                <c:pt idx="0">
                  <c:v>M2. Manejo sustentable e incremento de la productividad forestal</c:v>
                </c:pt>
              </c:strCache>
            </c:strRef>
          </c:tx>
          <c:spPr>
            <a:ln w="57150"/>
          </c:spPr>
          <c:marker>
            <c:symbol val="none"/>
          </c:marker>
          <c:val>
            <c:numRef>
              <c:f>'ProySECTOR (2)'!$F$26:$V$26</c:f>
              <c:numCache>
                <c:formatCode>_(* #,##0.00_);_(* \(#,##0.00\);_(* "-"??_);_(@_)</c:formatCode>
                <c:ptCount val="17"/>
                <c:pt idx="0">
                  <c:v>0</c:v>
                </c:pt>
                <c:pt idx="1">
                  <c:v>0</c:v>
                </c:pt>
                <c:pt idx="2">
                  <c:v>0</c:v>
                </c:pt>
                <c:pt idx="3">
                  <c:v>0</c:v>
                </c:pt>
                <c:pt idx="4">
                  <c:v>-12.097984787868164</c:v>
                </c:pt>
                <c:pt idx="5">
                  <c:v>-12.910016055545817</c:v>
                </c:pt>
                <c:pt idx="6">
                  <c:v>-13.722047323223469</c:v>
                </c:pt>
                <c:pt idx="7">
                  <c:v>-14.534078590901123</c:v>
                </c:pt>
                <c:pt idx="8">
                  <c:v>-15.346109858578776</c:v>
                </c:pt>
                <c:pt idx="9">
                  <c:v>-16.158141126256432</c:v>
                </c:pt>
                <c:pt idx="10">
                  <c:v>-16.970172393934085</c:v>
                </c:pt>
                <c:pt idx="11">
                  <c:v>-17.782203661611735</c:v>
                </c:pt>
                <c:pt idx="12">
                  <c:v>-18.594234929289392</c:v>
                </c:pt>
                <c:pt idx="13">
                  <c:v>-19.406266196967046</c:v>
                </c:pt>
                <c:pt idx="14">
                  <c:v>-20.218297464644699</c:v>
                </c:pt>
                <c:pt idx="15">
                  <c:v>-21.030328732322353</c:v>
                </c:pt>
                <c:pt idx="16">
                  <c:v>-21.842359999999999</c:v>
                </c:pt>
              </c:numCache>
            </c:numRef>
          </c:val>
          <c:smooth val="0"/>
        </c:ser>
        <c:dLbls>
          <c:showLegendKey val="0"/>
          <c:showVal val="0"/>
          <c:showCatName val="0"/>
          <c:showSerName val="0"/>
          <c:showPercent val="0"/>
          <c:showBubbleSize val="0"/>
        </c:dLbls>
        <c:smooth val="0"/>
        <c:axId val="381511536"/>
        <c:axId val="381508400"/>
      </c:lineChart>
      <c:catAx>
        <c:axId val="381511536"/>
        <c:scaling>
          <c:orientation val="minMax"/>
        </c:scaling>
        <c:delete val="0"/>
        <c:axPos val="b"/>
        <c:numFmt formatCode="General" sourceLinked="1"/>
        <c:majorTickMark val="in"/>
        <c:minorTickMark val="none"/>
        <c:tickLblPos val="high"/>
        <c:txPr>
          <a:bodyPr rot="-5400000" vert="horz"/>
          <a:lstStyle/>
          <a:p>
            <a:pPr>
              <a:defRPr/>
            </a:pPr>
            <a:endParaRPr lang="en-US"/>
          </a:p>
        </c:txPr>
        <c:crossAx val="381508400"/>
        <c:crosses val="autoZero"/>
        <c:auto val="1"/>
        <c:lblAlgn val="ctr"/>
        <c:lblOffset val="100"/>
        <c:noMultiLvlLbl val="0"/>
      </c:catAx>
      <c:valAx>
        <c:axId val="381508400"/>
        <c:scaling>
          <c:orientation val="minMax"/>
          <c:max val="-120"/>
        </c:scaling>
        <c:delete val="0"/>
        <c:axPos val="l"/>
        <c:title>
          <c:tx>
            <c:rich>
              <a:bodyPr rot="-5400000" vert="horz"/>
              <a:lstStyle/>
              <a:p>
                <a:pPr>
                  <a:defRPr/>
                </a:pPr>
                <a:r>
                  <a:rPr lang="en-US"/>
                  <a:t>MMtCO2e</a:t>
                </a:r>
              </a:p>
            </c:rich>
          </c:tx>
          <c:layout>
            <c:manualLayout>
              <c:xMode val="edge"/>
              <c:yMode val="edge"/>
              <c:x val="0.33196366167322472"/>
              <c:y val="7.2029637608703678E-2"/>
            </c:manualLayout>
          </c:layout>
          <c:overlay val="0"/>
        </c:title>
        <c:numFmt formatCode="#,##0" sourceLinked="0"/>
        <c:majorTickMark val="out"/>
        <c:minorTickMark val="none"/>
        <c:tickLblPos val="nextTo"/>
        <c:crossAx val="381511536"/>
        <c:crosses val="autoZero"/>
        <c:crossBetween val="between"/>
      </c:valAx>
    </c:plotArea>
    <c:legend>
      <c:legendPos val="r"/>
      <c:layout>
        <c:manualLayout>
          <c:xMode val="edge"/>
          <c:yMode val="edge"/>
          <c:x val="0"/>
          <c:y val="0.24047207315129232"/>
          <c:w val="0.36361264216972872"/>
          <c:h val="0.54728238730318213"/>
        </c:manualLayout>
      </c:layout>
      <c:overlay val="0"/>
    </c:legend>
    <c:plotVisOnly val="1"/>
    <c:dispBlanksAs val="gap"/>
    <c:showDLblsOverMax val="0"/>
  </c:chart>
  <c:spPr>
    <a:ln>
      <a:noFill/>
    </a:ln>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20571788319801E-2"/>
          <c:y val="3.1474743547013302E-2"/>
          <c:w val="0.91988298337707797"/>
          <c:h val="0.79729455435533203"/>
        </c:manualLayout>
      </c:layout>
      <c:barChart>
        <c:barDir val="col"/>
        <c:grouping val="stacked"/>
        <c:varyColors val="0"/>
        <c:ser>
          <c:idx val="1"/>
          <c:order val="0"/>
          <c:tx>
            <c:strRef>
              <c:f>PRODEFOR!$B$48</c:f>
              <c:strCache>
                <c:ptCount val="1"/>
                <c:pt idx="0">
                  <c:v>Producción forestal de Enaipros</c:v>
                </c:pt>
              </c:strCache>
            </c:strRef>
          </c:tx>
          <c:spPr>
            <a:solidFill>
              <a:schemeClr val="accent3">
                <a:lumMod val="75000"/>
              </a:schemeClr>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PRODEFOR!$A$49:$A$67</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f>PRODEFOR!$B$49:$B$67</c:f>
              <c:numCache>
                <c:formatCode>General</c:formatCode>
                <c:ptCount val="19"/>
                <c:pt idx="0">
                  <c:v>5.5</c:v>
                </c:pt>
                <c:pt idx="1">
                  <c:v>5.5</c:v>
                </c:pt>
                <c:pt idx="2">
                  <c:v>6.2</c:v>
                </c:pt>
                <c:pt idx="3">
                  <c:v>6.9</c:v>
                </c:pt>
                <c:pt idx="4">
                  <c:v>7.5</c:v>
                </c:pt>
                <c:pt idx="5">
                  <c:v>8.2000000000000011</c:v>
                </c:pt>
                <c:pt idx="6">
                  <c:v>8.9</c:v>
                </c:pt>
                <c:pt idx="7">
                  <c:v>8.9</c:v>
                </c:pt>
                <c:pt idx="8">
                  <c:v>8.9</c:v>
                </c:pt>
                <c:pt idx="9">
                  <c:v>8.9</c:v>
                </c:pt>
                <c:pt idx="10">
                  <c:v>8.9</c:v>
                </c:pt>
                <c:pt idx="11">
                  <c:v>8.9</c:v>
                </c:pt>
                <c:pt idx="12">
                  <c:v>8.9</c:v>
                </c:pt>
                <c:pt idx="13">
                  <c:v>8.9</c:v>
                </c:pt>
                <c:pt idx="14">
                  <c:v>8.9</c:v>
                </c:pt>
                <c:pt idx="15">
                  <c:v>8.9</c:v>
                </c:pt>
                <c:pt idx="16">
                  <c:v>8.9</c:v>
                </c:pt>
                <c:pt idx="17">
                  <c:v>8.9</c:v>
                </c:pt>
                <c:pt idx="18">
                  <c:v>8.9</c:v>
                </c:pt>
              </c:numCache>
            </c:numRef>
          </c:val>
        </c:ser>
        <c:ser>
          <c:idx val="2"/>
          <c:order val="1"/>
          <c:tx>
            <c:strRef>
              <c:f>PRODEFOR!$C$48</c:f>
              <c:strCache>
                <c:ptCount val="1"/>
                <c:pt idx="0">
                  <c:v>Nueva superficie</c:v>
                </c:pt>
              </c:strCache>
            </c:strRef>
          </c:tx>
          <c:invertIfNegative val="0"/>
          <c:cat>
            <c:numRef>
              <c:f>PRODEFOR!$A$49:$A$67</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f>PRODEFOR!$C$49:$C$67</c:f>
            </c:numRef>
          </c:val>
        </c:ser>
        <c:ser>
          <c:idx val="3"/>
          <c:order val="2"/>
          <c:tx>
            <c:strRef>
              <c:f>PRODEFOR!$D$48</c:f>
              <c:strCache>
                <c:ptCount val="1"/>
              </c:strCache>
            </c:strRef>
          </c:tx>
          <c:invertIfNegative val="0"/>
          <c:cat>
            <c:numRef>
              <c:f>PRODEFOR!$A$49:$A$67</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f>PRODEFOR!$D$49:$D$67</c:f>
            </c:numRef>
          </c:val>
        </c:ser>
        <c:ser>
          <c:idx val="4"/>
          <c:order val="3"/>
          <c:tx>
            <c:strRef>
              <c:f>PRODEFOR!$E$48</c:f>
              <c:strCache>
                <c:ptCount val="1"/>
                <c:pt idx="0">
                  <c:v>Producción forestal proveniente de nueva superficie incorporada</c:v>
                </c:pt>
              </c:strCache>
            </c:strRef>
          </c:tx>
          <c:spPr>
            <a:solidFill>
              <a:schemeClr val="accent3">
                <a:lumMod val="40000"/>
                <a:lumOff val="60000"/>
              </a:schemeClr>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PRODEFOR!$A$49:$A$67</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f>PRODEFOR!$E$49:$E$67</c:f>
              <c:numCache>
                <c:formatCode>General</c:formatCode>
                <c:ptCount val="19"/>
                <c:pt idx="0">
                  <c:v>0</c:v>
                </c:pt>
                <c:pt idx="1">
                  <c:v>0</c:v>
                </c:pt>
                <c:pt idx="2">
                  <c:v>0</c:v>
                </c:pt>
                <c:pt idx="3">
                  <c:v>0</c:v>
                </c:pt>
                <c:pt idx="4">
                  <c:v>0</c:v>
                </c:pt>
                <c:pt idx="5">
                  <c:v>0</c:v>
                </c:pt>
                <c:pt idx="6">
                  <c:v>0</c:v>
                </c:pt>
                <c:pt idx="7">
                  <c:v>0</c:v>
                </c:pt>
                <c:pt idx="8">
                  <c:v>0.48</c:v>
                </c:pt>
                <c:pt idx="9">
                  <c:v>0.96</c:v>
                </c:pt>
                <c:pt idx="10">
                  <c:v>1.44</c:v>
                </c:pt>
                <c:pt idx="11">
                  <c:v>1.92</c:v>
                </c:pt>
                <c:pt idx="12">
                  <c:v>2.4</c:v>
                </c:pt>
                <c:pt idx="13">
                  <c:v>2.88</c:v>
                </c:pt>
                <c:pt idx="14">
                  <c:v>3.36</c:v>
                </c:pt>
                <c:pt idx="15">
                  <c:v>3.84</c:v>
                </c:pt>
                <c:pt idx="16">
                  <c:v>4.3199999999999994</c:v>
                </c:pt>
                <c:pt idx="17">
                  <c:v>4.8</c:v>
                </c:pt>
                <c:pt idx="18">
                  <c:v>5.3599999999999994</c:v>
                </c:pt>
              </c:numCache>
            </c:numRef>
          </c:val>
        </c:ser>
        <c:ser>
          <c:idx val="5"/>
          <c:order val="4"/>
          <c:tx>
            <c:strRef>
              <c:f>PRODEFOR!$F$48</c:f>
              <c:strCache>
                <c:ptCount val="1"/>
                <c:pt idx="0">
                  <c:v>Volumen disponible de Plantaciones forestales comerciales</c:v>
                </c:pt>
              </c:strCache>
            </c:strRef>
          </c:tx>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PRODEFOR!$A$49:$A$67</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f>PRODEFOR!$F$49:$F$67</c:f>
              <c:numCache>
                <c:formatCode>General</c:formatCode>
                <c:ptCount val="19"/>
                <c:pt idx="0">
                  <c:v>0.4</c:v>
                </c:pt>
                <c:pt idx="1">
                  <c:v>0.5</c:v>
                </c:pt>
                <c:pt idx="2">
                  <c:v>0.9</c:v>
                </c:pt>
                <c:pt idx="3">
                  <c:v>1.3</c:v>
                </c:pt>
                <c:pt idx="4">
                  <c:v>1.4</c:v>
                </c:pt>
                <c:pt idx="5">
                  <c:v>1</c:v>
                </c:pt>
                <c:pt idx="6" formatCode="0.00">
                  <c:v>2.1</c:v>
                </c:pt>
                <c:pt idx="7" formatCode="0.00">
                  <c:v>1.7067570000000001</c:v>
                </c:pt>
                <c:pt idx="8" formatCode="0.00">
                  <c:v>1.57057</c:v>
                </c:pt>
                <c:pt idx="9" formatCode="0.00">
                  <c:v>1.7385980000000001</c:v>
                </c:pt>
                <c:pt idx="10" formatCode="0.00">
                  <c:v>1.502049</c:v>
                </c:pt>
                <c:pt idx="11" formatCode="0.00">
                  <c:v>2.6631640000000001</c:v>
                </c:pt>
                <c:pt idx="12" formatCode="0.00">
                  <c:v>2.7050939999999999</c:v>
                </c:pt>
                <c:pt idx="13" formatCode="0.00">
                  <c:v>3.480556</c:v>
                </c:pt>
                <c:pt idx="14" formatCode="0.00">
                  <c:v>4.6129689999999988</c:v>
                </c:pt>
                <c:pt idx="15" formatCode="0.00">
                  <c:v>4.5549480000000004</c:v>
                </c:pt>
                <c:pt idx="16" formatCode="0.00">
                  <c:v>5.1096469999999998</c:v>
                </c:pt>
                <c:pt idx="17" formatCode="0.00">
                  <c:v>6.3091650000000001</c:v>
                </c:pt>
                <c:pt idx="18" formatCode="0.00">
                  <c:v>5.6081199999999987</c:v>
                </c:pt>
              </c:numCache>
            </c:numRef>
          </c:val>
        </c:ser>
        <c:dLbls>
          <c:showLegendKey val="0"/>
          <c:showVal val="0"/>
          <c:showCatName val="0"/>
          <c:showSerName val="0"/>
          <c:showPercent val="0"/>
          <c:showBubbleSize val="0"/>
        </c:dLbls>
        <c:gapWidth val="15"/>
        <c:overlap val="100"/>
        <c:axId val="330603024"/>
        <c:axId val="330603416"/>
      </c:barChart>
      <c:catAx>
        <c:axId val="330603024"/>
        <c:scaling>
          <c:orientation val="minMax"/>
        </c:scaling>
        <c:delete val="0"/>
        <c:axPos val="b"/>
        <c:numFmt formatCode="General" sourceLinked="1"/>
        <c:majorTickMark val="none"/>
        <c:minorTickMark val="none"/>
        <c:tickLblPos val="nextTo"/>
        <c:crossAx val="330603416"/>
        <c:crosses val="autoZero"/>
        <c:auto val="1"/>
        <c:lblAlgn val="ctr"/>
        <c:lblOffset val="100"/>
        <c:noMultiLvlLbl val="0"/>
      </c:catAx>
      <c:valAx>
        <c:axId val="330603416"/>
        <c:scaling>
          <c:orientation val="minMax"/>
          <c:max val="25"/>
          <c:min val="0"/>
        </c:scaling>
        <c:delete val="0"/>
        <c:axPos val="l"/>
        <c:majorGridlines/>
        <c:title>
          <c:tx>
            <c:rich>
              <a:bodyPr rot="-5400000" vert="horz" anchor="ctr"/>
              <a:lstStyle/>
              <a:p>
                <a:pPr>
                  <a:defRPr sz="1300" b="0"/>
                </a:pPr>
                <a:r>
                  <a:rPr lang="es-MX" sz="1300" b="0" dirty="0" smtClean="0"/>
                  <a:t>Metros</a:t>
                </a:r>
                <a:r>
                  <a:rPr lang="es-MX" sz="1300" b="0" baseline="0" dirty="0" smtClean="0"/>
                  <a:t> cúbicos rollo</a:t>
                </a:r>
                <a:endParaRPr lang="es-MX" sz="1300" b="0" dirty="0"/>
              </a:p>
            </c:rich>
          </c:tx>
          <c:layout>
            <c:manualLayout>
              <c:xMode val="edge"/>
              <c:yMode val="edge"/>
              <c:x val="8.8184646150427703E-2"/>
              <c:y val="5.2848001239298899E-2"/>
            </c:manualLayout>
          </c:layout>
          <c:overlay val="0"/>
          <c:spPr>
            <a:solidFill>
              <a:schemeClr val="bg1"/>
            </a:solidFill>
          </c:spPr>
        </c:title>
        <c:numFmt formatCode="General" sourceLinked="1"/>
        <c:majorTickMark val="none"/>
        <c:minorTickMark val="none"/>
        <c:tickLblPos val="nextTo"/>
        <c:spPr>
          <a:ln w="9525">
            <a:noFill/>
          </a:ln>
        </c:spPr>
        <c:txPr>
          <a:bodyPr/>
          <a:lstStyle/>
          <a:p>
            <a:pPr>
              <a:defRPr sz="1600" b="1"/>
            </a:pPr>
            <a:endParaRPr lang="en-US"/>
          </a:p>
        </c:txPr>
        <c:crossAx val="330603024"/>
        <c:crosses val="autoZero"/>
        <c:crossBetween val="between"/>
      </c:valAx>
    </c:plotArea>
    <c:legend>
      <c:legendPos val="b"/>
      <c:layout>
        <c:manualLayout>
          <c:xMode val="edge"/>
          <c:yMode val="edge"/>
          <c:x val="0"/>
          <c:y val="0.89221078672960197"/>
          <c:w val="1"/>
          <c:h val="9.23681506259353E-2"/>
        </c:manualLayout>
      </c:layout>
      <c:overlay val="0"/>
      <c:txPr>
        <a:bodyPr/>
        <a:lstStyle/>
        <a:p>
          <a:pPr>
            <a:defRPr sz="12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B63089D-984F-4EE3-83F7-EFCC796B1273}" type="datetimeFigureOut">
              <a:rPr lang="es-MX" smtClean="0"/>
              <a:t>21/09/2016</a:t>
            </a:fld>
            <a:endParaRPr lang="es-MX"/>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6775C57-95AE-4377-A914-0768A86C7B29}" type="slidenum">
              <a:rPr lang="es-MX" smtClean="0"/>
              <a:t>‹#›</a:t>
            </a:fld>
            <a:endParaRPr lang="es-MX"/>
          </a:p>
        </p:txBody>
      </p:sp>
    </p:spTree>
    <p:extLst>
      <p:ext uri="{BB962C8B-B14F-4D97-AF65-F5344CB8AC3E}">
        <p14:creationId xmlns:p14="http://schemas.microsoft.com/office/powerpoint/2010/main" val="2772774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F989494-0A20-4824-BA2F-4A2E3A488074}" type="datetimeFigureOut">
              <a:rPr lang="es-MX" smtClean="0"/>
              <a:pPr/>
              <a:t>21/09/2016</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B58E92B-D271-43B8-B046-3A83CD089CE5}" type="slidenum">
              <a:rPr lang="es-MX" smtClean="0"/>
              <a:pPr/>
              <a:t>‹#›</a:t>
            </a:fld>
            <a:endParaRPr lang="es-MX"/>
          </a:p>
        </p:txBody>
      </p:sp>
    </p:spTree>
    <p:extLst>
      <p:ext uri="{BB962C8B-B14F-4D97-AF65-F5344CB8AC3E}">
        <p14:creationId xmlns:p14="http://schemas.microsoft.com/office/powerpoint/2010/main" val="58869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rdef.gob.m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94F0723-BEC0-4986-B064-ACD8E4319C0B}" type="slidenum">
              <a:rPr lang="es-MX" smtClean="0">
                <a:solidFill>
                  <a:prstClr val="black"/>
                </a:solidFill>
              </a:rPr>
              <a:pPr/>
              <a:t>1</a:t>
            </a:fld>
            <a:endParaRPr lang="es-MX">
              <a:solidFill>
                <a:prstClr val="black"/>
              </a:solidFill>
            </a:endParaRPr>
          </a:p>
        </p:txBody>
      </p:sp>
    </p:spTree>
    <p:extLst>
      <p:ext uri="{BB962C8B-B14F-4D97-AF65-F5344CB8AC3E}">
        <p14:creationId xmlns:p14="http://schemas.microsoft.com/office/powerpoint/2010/main" val="282651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a:t>
            </a:r>
            <a:r>
              <a:rPr lang="es-MX" sz="1200" b="1" dirty="0" smtClean="0"/>
              <a:t>En 2010</a:t>
            </a:r>
            <a:r>
              <a:rPr lang="es-MX" sz="1200" dirty="0" smtClean="0"/>
              <a:t>, se aprobó una decisión sobre un </a:t>
            </a:r>
            <a:r>
              <a:rPr lang="es-MX" sz="1200" b="1" dirty="0" smtClean="0"/>
              <a:t>mecanismo llamado REDD</a:t>
            </a:r>
            <a:r>
              <a:rPr lang="es-MX" sz="1200" dirty="0" smtClean="0"/>
              <a:t> (</a:t>
            </a:r>
            <a:r>
              <a:rPr lang="es-MX" sz="1200" i="1" dirty="0" smtClean="0"/>
              <a:t>Reducción de Emisiones por Deforestación y Degradación Forestal en los Países en Desarrollo</a:t>
            </a:r>
            <a:r>
              <a:rPr lang="es-MX" sz="1200" dirty="0" smtClean="0"/>
              <a:t>). </a:t>
            </a:r>
            <a:endParaRPr lang="es-MX" dirty="0" smtClean="0"/>
          </a:p>
          <a:p>
            <a:r>
              <a:rPr lang="es-MX" dirty="0" smtClean="0"/>
              <a:t>-</a:t>
            </a:r>
            <a:r>
              <a:rPr lang="es-MX" b="1" dirty="0" smtClean="0"/>
              <a:t>En 2014 </a:t>
            </a:r>
            <a:r>
              <a:rPr lang="es-MX" dirty="0" smtClean="0"/>
              <a:t>los líderes de decenas de países y diversas empresas, organizaciones no gubernamentales y las comunidades indígenas adoptaron la Declaración de Nueva York sobre los Bosques. Esta declaración incluía un compromiso ambicioso “Disminuir a la mitad la tasa de pérdida de bosques naturales a nivel mundial para el año 2020 y poner fin a la pérdida de bosques naturales en 2030.“</a:t>
            </a:r>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a:t>
            </a:r>
            <a:r>
              <a:rPr lang="es-MX" sz="1200" b="1" dirty="0" smtClean="0"/>
              <a:t>En septiembre de 2015</a:t>
            </a:r>
            <a:r>
              <a:rPr lang="es-MX" sz="1200" dirty="0" smtClean="0"/>
              <a:t>, se adoptaron los Objetivos de Desarrollo Sostenible (ODS). Meta 15, objetivo 2: "Para el año 2020, se promoverá la gestión sostenible de los bosques de todo tipo, detener la deforestación, restaurar los bosques degradados y aumentar sustancialmente la forestación y la reforestación a nivel mundial."</a:t>
            </a:r>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a:t>
            </a:r>
            <a:r>
              <a:rPr lang="es-MX" sz="1200" b="1" dirty="0" smtClean="0"/>
              <a:t>En 2015, </a:t>
            </a:r>
            <a:r>
              <a:rPr lang="es-MX" sz="1200" dirty="0" smtClean="0"/>
              <a:t>se llegó a un consenso en la </a:t>
            </a:r>
            <a:r>
              <a:rPr lang="es-MX" sz="1200" b="1" dirty="0" smtClean="0"/>
              <a:t>COP 21.</a:t>
            </a:r>
            <a:r>
              <a:rPr lang="es-MX" sz="1200" dirty="0" smtClean="0"/>
              <a:t> El A</a:t>
            </a:r>
            <a:r>
              <a:rPr lang="es-MX" sz="1200" b="1" dirty="0" smtClean="0"/>
              <a:t>rtículo 5 del Acuerdo de París </a:t>
            </a:r>
            <a:r>
              <a:rPr lang="es-MX" sz="1200" dirty="0" smtClean="0"/>
              <a:t>alienta a los países a </a:t>
            </a:r>
            <a:r>
              <a:rPr lang="es-MX" sz="1200" b="1" dirty="0" smtClean="0"/>
              <a:t>implementar y apoyar REDD</a:t>
            </a:r>
            <a:r>
              <a:rPr lang="es-MX" sz="1200" dirty="0" smtClean="0"/>
              <a:t>, así como las actividades relacionadas con "</a:t>
            </a:r>
            <a:r>
              <a:rPr lang="es-MX" sz="1200" i="1" dirty="0" smtClean="0"/>
              <a:t>el papel de la conservación, la gestión sostenible de los bosques y el aumento de las reservas de carbono en los países en desarrollo</a:t>
            </a:r>
            <a:r>
              <a:rPr lang="es-MX"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dirty="0" smtClean="0"/>
          </a:p>
          <a:p>
            <a:pPr fontAlgn="base"/>
            <a:r>
              <a:rPr lang="en-US" sz="1200" b="0" i="0" kern="1200" dirty="0" smtClean="0">
                <a:solidFill>
                  <a:schemeClr val="tx1"/>
                </a:solidFill>
                <a:effectLst/>
                <a:latin typeface="+mn-lt"/>
                <a:ea typeface="+mn-ea"/>
                <a:cs typeface="+mn-cs"/>
              </a:rPr>
              <a:t>One remaining challenge will be finding ways to measure and value </a:t>
            </a:r>
            <a:r>
              <a:rPr lang="en-US" sz="1200" b="0" i="0" kern="1200" dirty="0" err="1" smtClean="0">
                <a:solidFill>
                  <a:schemeClr val="tx1"/>
                </a:solidFill>
                <a:effectLst/>
                <a:latin typeface="+mn-lt"/>
                <a:ea typeface="+mn-ea"/>
                <a:cs typeface="+mn-cs"/>
              </a:rPr>
              <a:t>noncarbon</a:t>
            </a:r>
            <a:r>
              <a:rPr lang="en-US" sz="1200" b="0" i="0" kern="1200" dirty="0" smtClean="0">
                <a:solidFill>
                  <a:schemeClr val="tx1"/>
                </a:solidFill>
                <a:effectLst/>
                <a:latin typeface="+mn-lt"/>
                <a:ea typeface="+mn-ea"/>
                <a:cs typeface="+mn-cs"/>
              </a:rPr>
              <a:t> benefits that forests provide. One strategy might be compensating local communities for their forest conservation efforts. Another would be ensuring that REDD activities enhance ecosystem services, such as watershed and biodiversity protection, and erosion control.</a:t>
            </a:r>
          </a:p>
          <a:p>
            <a:pPr fontAlgn="base"/>
            <a:r>
              <a:rPr lang="en-US" sz="1200" b="0" i="0" kern="1200" dirty="0" smtClean="0">
                <a:solidFill>
                  <a:schemeClr val="tx1"/>
                </a:solidFill>
                <a:effectLst/>
                <a:latin typeface="+mn-lt"/>
                <a:ea typeface="+mn-ea"/>
                <a:cs typeface="+mn-cs"/>
              </a:rPr>
              <a:t>Moreover, countries are still a long way from proposing a specific plan to fully halt deforestation. This goal is part of both the SDGs and the New York Declaration on Forests.</a:t>
            </a:r>
          </a:p>
          <a:p>
            <a:pPr fontAlgn="base"/>
            <a:r>
              <a:rPr lang="en-US" sz="1200" b="0" i="0" kern="1200" dirty="0" smtClean="0">
                <a:solidFill>
                  <a:schemeClr val="tx1"/>
                </a:solidFill>
                <a:effectLst/>
                <a:latin typeface="+mn-lt"/>
                <a:ea typeface="+mn-ea"/>
                <a:cs typeface="+mn-cs"/>
              </a:rPr>
              <a:t>But the Paris conference showed that developing countries are increasingly willing to address deforestation as a global issue. Developed countries should support them by providing funding for forest protection. Global negotiations over the fate of forests are finally moving from resistance to collective action.</a:t>
            </a:r>
          </a:p>
        </p:txBody>
      </p:sp>
      <p:sp>
        <p:nvSpPr>
          <p:cNvPr id="4" name="3 Marcador de número de diapositiva"/>
          <p:cNvSpPr>
            <a:spLocks noGrp="1"/>
          </p:cNvSpPr>
          <p:nvPr>
            <p:ph type="sldNum" sz="quarter" idx="10"/>
          </p:nvPr>
        </p:nvSpPr>
        <p:spPr/>
        <p:txBody>
          <a:bodyPr/>
          <a:lstStyle/>
          <a:p>
            <a:fld id="{6B58E92B-D271-43B8-B046-3A83CD089CE5}" type="slidenum">
              <a:rPr lang="es-MX" smtClean="0"/>
              <a:pPr/>
              <a:t>2</a:t>
            </a:fld>
            <a:endParaRPr lang="es-MX"/>
          </a:p>
        </p:txBody>
      </p:sp>
    </p:spTree>
    <p:extLst>
      <p:ext uri="{BB962C8B-B14F-4D97-AF65-F5344CB8AC3E}">
        <p14:creationId xmlns:p14="http://schemas.microsoft.com/office/powerpoint/2010/main" val="779444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50B0CA32-EE1C-4AE0-BC38-DD49D0FA0C56}" type="slidenum">
              <a:rPr lang="es-MX" smtClean="0">
                <a:solidFill>
                  <a:prstClr val="black"/>
                </a:solidFill>
              </a:rPr>
              <a:pPr/>
              <a:t>10</a:t>
            </a:fld>
            <a:endParaRPr lang="es-MX">
              <a:solidFill>
                <a:prstClr val="black"/>
              </a:solidFill>
            </a:endParaRPr>
          </a:p>
        </p:txBody>
      </p:sp>
    </p:spTree>
    <p:extLst>
      <p:ext uri="{BB962C8B-B14F-4D97-AF65-F5344CB8AC3E}">
        <p14:creationId xmlns:p14="http://schemas.microsoft.com/office/powerpoint/2010/main" val="2201928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solidFill>
                  <a:prstClr val="black"/>
                </a:solidFill>
              </a:rPr>
              <a:t>*El índice está disponible en la página del INECC </a:t>
            </a:r>
            <a:r>
              <a:rPr lang="es-MX" sz="1200" u="sng" dirty="0" smtClean="0">
                <a:solidFill>
                  <a:prstClr val="black"/>
                </a:solidFill>
                <a:hlinkClick r:id="rId3"/>
              </a:rPr>
              <a:t>www.irdef.gob.mx</a:t>
            </a:r>
            <a:r>
              <a:rPr lang="es-MX" sz="1200" dirty="0" smtClean="0">
                <a:solidFill>
                  <a:prstClr val="black"/>
                </a:solidFill>
              </a:rPr>
              <a:t> y consiste en un modelo de predicción de futura deforestación relativa, juzgando pixel por pixel cual sería la probabilidad de observar un determinado predio con bosque habiendo sido  deforestado. </a:t>
            </a:r>
          </a:p>
        </p:txBody>
      </p:sp>
      <p:sp>
        <p:nvSpPr>
          <p:cNvPr id="4" name="3 Marcador de número de diapositiva"/>
          <p:cNvSpPr>
            <a:spLocks noGrp="1"/>
          </p:cNvSpPr>
          <p:nvPr>
            <p:ph type="sldNum" sz="quarter" idx="10"/>
          </p:nvPr>
        </p:nvSpPr>
        <p:spPr/>
        <p:txBody>
          <a:bodyPr/>
          <a:lstStyle/>
          <a:p>
            <a:fld id="{6B58E92B-D271-43B8-B046-3A83CD089CE5}" type="slidenum">
              <a:rPr lang="es-MX" smtClean="0"/>
              <a:pPr/>
              <a:t>11</a:t>
            </a:fld>
            <a:endParaRPr lang="es-MX"/>
          </a:p>
        </p:txBody>
      </p:sp>
    </p:spTree>
    <p:extLst>
      <p:ext uri="{BB962C8B-B14F-4D97-AF65-F5344CB8AC3E}">
        <p14:creationId xmlns:p14="http://schemas.microsoft.com/office/powerpoint/2010/main" val="2423348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8BFAF0-84AB-4207-88D8-D1E020C8C1C9}" type="datetimeFigureOut">
              <a:rPr lang="en-US" smtClean="0"/>
              <a:pPr/>
              <a:t>9/21/2016</a:t>
            </a:fld>
            <a:endParaRPr lang="en-US"/>
          </a:p>
        </p:txBody>
      </p:sp>
      <p:sp>
        <p:nvSpPr>
          <p:cNvPr id="8" name="Title 1"/>
          <p:cNvSpPr txBox="1">
            <a:spLocks/>
          </p:cNvSpPr>
          <p:nvPr userDrawn="1"/>
        </p:nvSpPr>
        <p:spPr>
          <a:xfrm>
            <a:off x="3958128" y="4437112"/>
            <a:ext cx="4934352" cy="2211278"/>
          </a:xfrm>
          <a:prstGeom prst="rect">
            <a:avLst/>
          </a:prstGeom>
          <a:no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MX" i="1" u="sng" strike="noStrike" kern="1200" normalizeH="0" baseline="0" dirty="0">
                <a:uLnTx/>
                <a:uFillTx/>
                <a:latin typeface="Times New Roman" pitchFamily="18" charset="0"/>
                <a:ea typeface="+mj-ea"/>
                <a:cs typeface="Times New Roman" pitchFamily="18" charset="0"/>
              </a:rPr>
              <a:t>Indicador de Empleos Verdes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MX" i="0" u="none" strike="noStrike" kern="1200" normalizeH="0" baseline="0" dirty="0">
                <a:uLnTx/>
                <a:uFillTx/>
                <a:latin typeface="Times New Roman" pitchFamily="18" charset="0"/>
                <a:ea typeface="+mj-ea"/>
                <a:cs typeface="Times New Roman" pitchFamily="18" charset="0"/>
              </a:rPr>
              <a:t> Programa Sectorial de Medio Ambiente</a:t>
            </a:r>
            <a:r>
              <a:rPr kumimoji="0" lang="es-MX" i="0" u="none" strike="noStrike" kern="1200" normalizeH="0" dirty="0">
                <a:uLnTx/>
                <a:uFillTx/>
                <a:latin typeface="Times New Roman" pitchFamily="18" charset="0"/>
                <a:ea typeface="+mj-ea"/>
                <a:cs typeface="Times New Roman" pitchFamily="18" charset="0"/>
              </a:rPr>
              <a:t> y Recursos Naturales 2013-2018</a:t>
            </a:r>
            <a:r>
              <a:rPr kumimoji="0" lang="es-MX" i="0" u="none" strike="noStrike" kern="1200" normalizeH="0" baseline="0" dirty="0">
                <a:uLnTx/>
                <a:uFillTx/>
                <a:latin typeface="Times New Roman" pitchFamily="18" charset="0"/>
                <a:ea typeface="+mj-ea"/>
                <a:cs typeface="Times New Roman" pitchFamily="18" charset="0"/>
              </a:rPr>
              <a:t> </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s-MX" i="0" u="none" strike="noStrike" kern="1200" normalizeH="0" baseline="0" dirty="0">
              <a:uLnTx/>
              <a:uFillTx/>
              <a:latin typeface="Times New Roman" pitchFamily="18" charset="0"/>
              <a:ea typeface="+mj-ea"/>
              <a:cs typeface="Times New Roman" pitchFamily="18"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lang="es-MX" sz="1400" dirty="0">
                <a:latin typeface="Times New Roman" pitchFamily="18" charset="0"/>
                <a:ea typeface="+mj-ea"/>
                <a:cs typeface="Times New Roman" pitchFamily="18" charset="0"/>
              </a:rPr>
              <a:t>Dirección de Análisis Estadístico, Econométrico y Modelos</a:t>
            </a:r>
            <a:endParaRPr kumimoji="0" lang="es-MX" sz="1400" i="0" u="none" strike="noStrike" kern="1200" normalizeH="0" baseline="0" dirty="0">
              <a:uLnTx/>
              <a:uFillTx/>
              <a:latin typeface="Times New Roman" pitchFamily="18" charset="0"/>
              <a:ea typeface="+mj-ea"/>
              <a:cs typeface="Times New Roman" pitchFamily="18" charset="0"/>
            </a:endParaRPr>
          </a:p>
          <a:p>
            <a:pPr algn="ctr" defTabSz="457200">
              <a:spcBef>
                <a:spcPct val="0"/>
              </a:spcBef>
              <a:defRPr/>
            </a:pPr>
            <a:endParaRPr lang="es-MX" sz="1400" dirty="0">
              <a:latin typeface="Times New Roman" pitchFamily="18" charset="0"/>
              <a:ea typeface="+mj-ea"/>
              <a:cs typeface="Times New Roman" pitchFamily="18" charset="0"/>
            </a:endParaRPr>
          </a:p>
          <a:p>
            <a:pPr algn="ctr" defTabSz="457200">
              <a:spcBef>
                <a:spcPct val="0"/>
              </a:spcBef>
              <a:defRPr/>
            </a:pPr>
            <a:r>
              <a:rPr lang="es-MX" sz="1400" dirty="0">
                <a:latin typeface="Times New Roman" pitchFamily="18" charset="0"/>
                <a:ea typeface="+mj-ea"/>
                <a:cs typeface="Times New Roman" pitchFamily="18" charset="0"/>
              </a:rPr>
              <a:t>Coordinación General de Crecimiento Verde</a:t>
            </a:r>
          </a:p>
          <a:p>
            <a:pPr marL="0" marR="0" lvl="0" indent="0" algn="ctr" defTabSz="457200" rtl="0" eaLnBrk="1" fontAlgn="auto" latinLnBrk="0" hangingPunct="1">
              <a:lnSpc>
                <a:spcPct val="100000"/>
              </a:lnSpc>
              <a:spcBef>
                <a:spcPct val="0"/>
              </a:spcBef>
              <a:spcAft>
                <a:spcPts val="0"/>
              </a:spcAft>
              <a:buClrTx/>
              <a:buSzTx/>
              <a:buFontTx/>
              <a:buNone/>
              <a:tabLst/>
              <a:defRPr/>
            </a:pPr>
            <a:endParaRPr lang="es-MX" sz="1400" dirty="0">
              <a:latin typeface="Times New Roman" pitchFamily="18" charset="0"/>
              <a:ea typeface="+mj-ea"/>
              <a:cs typeface="Times New Roman" pitchFamily="18"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lang="es-MX" sz="1400" baseline="0" dirty="0">
                <a:latin typeface="Times New Roman" pitchFamily="18" charset="0"/>
                <a:ea typeface="+mj-ea"/>
                <a:cs typeface="Times New Roman" pitchFamily="18" charset="0"/>
              </a:rPr>
              <a:t>México, DF.</a:t>
            </a:r>
            <a:r>
              <a:rPr lang="es-MX" sz="1400" dirty="0">
                <a:latin typeface="Times New Roman" pitchFamily="18" charset="0"/>
                <a:ea typeface="+mj-ea"/>
                <a:cs typeface="Times New Roman" pitchFamily="18" charset="0"/>
              </a:rPr>
              <a:t> XXXXX 2015</a:t>
            </a:r>
            <a:endParaRPr kumimoji="0" lang="es-MX" sz="1400" i="0" u="none" strike="noStrike" kern="1200" normalizeH="0" baseline="0" dirty="0">
              <a:uLnTx/>
              <a:uFillTx/>
              <a:latin typeface="Times New Roman" pitchFamily="18" charset="0"/>
              <a:ea typeface="+mj-ea"/>
              <a:cs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BFAF0-84AB-4207-88D8-D1E020C8C1C9}"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61A1D-E0B1-4E79-BB29-36F99DE351C4}" type="slidenum">
              <a:rPr lang="en-US" smtClean="0"/>
              <a:pPr/>
              <a:t>‹#›</a:t>
            </a:fld>
            <a:endParaRPr lang="en-US"/>
          </a:p>
        </p:txBody>
      </p:sp>
      <p:sp>
        <p:nvSpPr>
          <p:cNvPr id="7" name="Title 1"/>
          <p:cNvSpPr>
            <a:spLocks noGrp="1"/>
          </p:cNvSpPr>
          <p:nvPr>
            <p:ph type="title"/>
          </p:nvPr>
        </p:nvSpPr>
        <p:spPr>
          <a:xfrm>
            <a:off x="0" y="0"/>
            <a:ext cx="7020272" cy="714356"/>
          </a:xfrm>
        </p:spPr>
        <p:txBody>
          <a:bodyPr>
            <a:normAutofit/>
          </a:bodyPr>
          <a:lstStyle>
            <a:lvl1pPr algn="l">
              <a:defRPr sz="2000" b="1">
                <a:solidFill>
                  <a:srgbClr val="7F7F8F"/>
                </a:solidFill>
                <a:latin typeface="+mj-lt"/>
                <a:cs typeface="Times New Roman" pitchFamily="18" charset="0"/>
              </a:defRPr>
            </a:lvl1pPr>
          </a:lstStyle>
          <a:p>
            <a:r>
              <a:rPr lang="en-US" dirty="0"/>
              <a:t>Click to edit Master title style</a:t>
            </a:r>
          </a:p>
        </p:txBody>
      </p:sp>
      <p:cxnSp>
        <p:nvCxnSpPr>
          <p:cNvPr id="8" name="7 Conector recto"/>
          <p:cNvCxnSpPr/>
          <p:nvPr userDrawn="1"/>
        </p:nvCxnSpPr>
        <p:spPr>
          <a:xfrm>
            <a:off x="109835" y="712768"/>
            <a:ext cx="6676743" cy="1588"/>
          </a:xfrm>
          <a:prstGeom prst="line">
            <a:avLst/>
          </a:prstGeom>
          <a:ln>
            <a:solidFill>
              <a:schemeClr val="accent1">
                <a:alpha val="2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115616" y="332656"/>
            <a:ext cx="6019800" cy="5851525"/>
          </a:xfrm>
        </p:spPr>
        <p:txBody>
          <a:bodyPr vert="eaVert">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8BFAF0-84AB-4207-88D8-D1E020C8C1C9}"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61A1D-E0B1-4E79-BB29-36F99DE351C4}" type="slidenum">
              <a:rPr lang="en-US" smtClean="0"/>
              <a:pPr/>
              <a:t>‹#›</a:t>
            </a:fld>
            <a:endParaRPr lang="en-US"/>
          </a:p>
        </p:txBody>
      </p:sp>
      <p:sp>
        <p:nvSpPr>
          <p:cNvPr id="7" name="Title 1"/>
          <p:cNvSpPr>
            <a:spLocks noGrp="1"/>
          </p:cNvSpPr>
          <p:nvPr>
            <p:ph type="title"/>
          </p:nvPr>
        </p:nvSpPr>
        <p:spPr>
          <a:xfrm rot="5400000">
            <a:off x="6343355" y="2603770"/>
            <a:ext cx="3960440" cy="714356"/>
          </a:xfrm>
        </p:spPr>
        <p:txBody>
          <a:bodyPr>
            <a:normAutofit/>
          </a:bodyPr>
          <a:lstStyle>
            <a:lvl1pPr algn="l">
              <a:defRPr sz="2000" b="1">
                <a:solidFill>
                  <a:srgbClr val="7F7F8F"/>
                </a:solidFill>
                <a:latin typeface="+mj-lt"/>
                <a:cs typeface="Times New Roman" pitchFamily="18" charset="0"/>
              </a:defRPr>
            </a:lvl1pPr>
          </a:lstStyle>
          <a:p>
            <a:r>
              <a:rPr lang="en-US" dirty="0"/>
              <a:t>Click to edit Master title style</a:t>
            </a:r>
          </a:p>
        </p:txBody>
      </p:sp>
      <p:cxnSp>
        <p:nvCxnSpPr>
          <p:cNvPr id="8" name="7 Conector recto"/>
          <p:cNvCxnSpPr/>
          <p:nvPr userDrawn="1"/>
        </p:nvCxnSpPr>
        <p:spPr>
          <a:xfrm>
            <a:off x="7956376" y="980728"/>
            <a:ext cx="736" cy="4536504"/>
          </a:xfrm>
          <a:prstGeom prst="line">
            <a:avLst/>
          </a:prstGeom>
          <a:ln>
            <a:solidFill>
              <a:schemeClr val="accent1">
                <a:alpha val="2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03648" y="4437112"/>
            <a:ext cx="6400800" cy="576064"/>
          </a:xfrm>
        </p:spPr>
        <p:txBody>
          <a:bodyPr>
            <a:noAutofit/>
          </a:bodyPr>
          <a:lstStyle>
            <a:lvl1pPr marL="0" indent="0" algn="ctr">
              <a:buNone/>
              <a:defRPr sz="2000" i="1" baseline="0">
                <a:solidFill>
                  <a:schemeClr val="tx1"/>
                </a:solidFill>
                <a:latin typeface="+mj-lt"/>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p>
          <a:p>
            <a:endParaRPr lang="es-ES" dirty="0"/>
          </a:p>
        </p:txBody>
      </p:sp>
      <p:sp>
        <p:nvSpPr>
          <p:cNvPr id="4" name="3 Marcador de fecha"/>
          <p:cNvSpPr>
            <a:spLocks noGrp="1"/>
          </p:cNvSpPr>
          <p:nvPr>
            <p:ph type="dt" sz="half" idx="10"/>
          </p:nvPr>
        </p:nvSpPr>
        <p:spPr/>
        <p:txBody>
          <a:bodyPr/>
          <a:lstStyle/>
          <a:p>
            <a:fld id="{249774AD-51E0-4ADB-A557-5936F70779BC}" type="datetimeFigureOut">
              <a:rPr lang="es-MX" smtClean="0">
                <a:solidFill>
                  <a:prstClr val="black">
                    <a:tint val="75000"/>
                  </a:prstClr>
                </a:solidFill>
              </a:rPr>
              <a:pPr/>
              <a:t>21/09/2016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006EFBC-06D7-49E2-84D0-4432A4421F7E}" type="slidenum">
              <a:rPr lang="es-MX" smtClean="0">
                <a:solidFill>
                  <a:prstClr val="black">
                    <a:tint val="75000"/>
                  </a:prstClr>
                </a:solidFill>
              </a:rPr>
              <a:pPr/>
              <a:t>‹#›</a:t>
            </a:fld>
            <a:endParaRPr lang="es-MX">
              <a:solidFill>
                <a:prstClr val="black">
                  <a:tint val="75000"/>
                </a:prstClr>
              </a:solidFill>
            </a:endParaRPr>
          </a:p>
        </p:txBody>
      </p:sp>
      <p:sp>
        <p:nvSpPr>
          <p:cNvPr id="11" name="10 Marcador de contenido"/>
          <p:cNvSpPr>
            <a:spLocks noGrp="1"/>
          </p:cNvSpPr>
          <p:nvPr>
            <p:ph sz="quarter" idx="13"/>
          </p:nvPr>
        </p:nvSpPr>
        <p:spPr>
          <a:xfrm>
            <a:off x="3132138" y="6021288"/>
            <a:ext cx="2879725" cy="287337"/>
          </a:xfrm>
        </p:spPr>
        <p:txBody>
          <a:bodyPr>
            <a:noAutofit/>
          </a:bodyPr>
          <a:lstStyle>
            <a:lvl1pPr marL="0" indent="0">
              <a:buNone/>
              <a:defRPr sz="1400"/>
            </a:lvl1pPr>
          </a:lstStyle>
          <a:p>
            <a:pPr lvl="0"/>
            <a:r>
              <a:rPr lang="es-ES" dirty="0" smtClean="0"/>
              <a:t>Haga clic para modificar el estilo de texto del patrón</a:t>
            </a:r>
          </a:p>
        </p:txBody>
      </p:sp>
    </p:spTree>
    <p:extLst>
      <p:ext uri="{BB962C8B-B14F-4D97-AF65-F5344CB8AC3E}">
        <p14:creationId xmlns:p14="http://schemas.microsoft.com/office/powerpoint/2010/main" val="14948610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07C06A-E574-E84D-9A35-3590448EB6F8}" type="datetime1">
              <a:rPr lang="es-MX" smtClean="0"/>
              <a:t>21/09/2016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61A1D-E0B1-4E79-BB29-36F99DE351C4}" type="slidenum">
              <a:rPr lang="en-US" smtClean="0"/>
              <a:pPr/>
              <a:t>‹#›</a:t>
            </a:fld>
            <a:endParaRPr lang="en-US"/>
          </a:p>
        </p:txBody>
      </p:sp>
    </p:spTree>
    <p:extLst>
      <p:ext uri="{BB962C8B-B14F-4D97-AF65-F5344CB8AC3E}">
        <p14:creationId xmlns:p14="http://schemas.microsoft.com/office/powerpoint/2010/main" val="3153469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20272" cy="714356"/>
          </a:xfrm>
        </p:spPr>
        <p:txBody>
          <a:bodyPr>
            <a:normAutofit/>
          </a:bodyPr>
          <a:lstStyle>
            <a:lvl1pPr algn="l">
              <a:defRPr sz="2000" b="1">
                <a:solidFill>
                  <a:srgbClr val="7F7F8F"/>
                </a:solidFill>
                <a:latin typeface="+mj-lt"/>
                <a:cs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251520" y="980728"/>
            <a:ext cx="8229600" cy="4525963"/>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8BFAF0-84AB-4207-88D8-D1E020C8C1C9}"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7F7F8F"/>
                </a:solidFill>
              </a:defRPr>
            </a:lvl1pPr>
          </a:lstStyle>
          <a:p>
            <a:fld id="{CFF61A1D-E0B1-4E79-BB29-36F99DE351C4}" type="slidenum">
              <a:rPr lang="en-US" smtClean="0"/>
              <a:pPr/>
              <a:t>‹#›</a:t>
            </a:fld>
            <a:endParaRPr lang="en-US" dirty="0"/>
          </a:p>
        </p:txBody>
      </p:sp>
      <p:cxnSp>
        <p:nvCxnSpPr>
          <p:cNvPr id="7" name="6 Conector recto"/>
          <p:cNvCxnSpPr/>
          <p:nvPr userDrawn="1"/>
        </p:nvCxnSpPr>
        <p:spPr>
          <a:xfrm>
            <a:off x="109835" y="712768"/>
            <a:ext cx="6676743" cy="1588"/>
          </a:xfrm>
          <a:prstGeom prst="line">
            <a:avLst/>
          </a:prstGeom>
          <a:ln>
            <a:solidFill>
              <a:schemeClr val="accent1">
                <a:alpha val="2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7F7F8F"/>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8BFAF0-84AB-4207-88D8-D1E020C8C1C9}"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61A1D-E0B1-4E79-BB29-36F99DE351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8992" y="1052736"/>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9992" y="1052736"/>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68BFAF0-84AB-4207-88D8-D1E020C8C1C9}"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61A1D-E0B1-4E79-BB29-36F99DE351C4}" type="slidenum">
              <a:rPr lang="en-US" smtClean="0"/>
              <a:pPr/>
              <a:t>‹#›</a:t>
            </a:fld>
            <a:endParaRPr lang="en-US"/>
          </a:p>
        </p:txBody>
      </p:sp>
      <p:sp>
        <p:nvSpPr>
          <p:cNvPr id="8" name="Title 1"/>
          <p:cNvSpPr>
            <a:spLocks noGrp="1"/>
          </p:cNvSpPr>
          <p:nvPr>
            <p:ph type="title"/>
          </p:nvPr>
        </p:nvSpPr>
        <p:spPr>
          <a:xfrm>
            <a:off x="0" y="0"/>
            <a:ext cx="7020272" cy="714356"/>
          </a:xfrm>
        </p:spPr>
        <p:txBody>
          <a:bodyPr>
            <a:normAutofit/>
          </a:bodyPr>
          <a:lstStyle>
            <a:lvl1pPr algn="l">
              <a:defRPr sz="2000" b="1">
                <a:solidFill>
                  <a:srgbClr val="7F7F8F"/>
                </a:solidFill>
                <a:latin typeface="+mj-lt"/>
                <a:cs typeface="Times New Roman" pitchFamily="18" charset="0"/>
              </a:defRPr>
            </a:lvl1pPr>
          </a:lstStyle>
          <a:p>
            <a:r>
              <a:rPr lang="en-US" dirty="0"/>
              <a:t>Click to edit Master title style</a:t>
            </a:r>
          </a:p>
        </p:txBody>
      </p:sp>
      <p:cxnSp>
        <p:nvCxnSpPr>
          <p:cNvPr id="9" name="8 Conector recto"/>
          <p:cNvCxnSpPr/>
          <p:nvPr userDrawn="1"/>
        </p:nvCxnSpPr>
        <p:spPr>
          <a:xfrm>
            <a:off x="109835" y="712768"/>
            <a:ext cx="6676743" cy="1588"/>
          </a:xfrm>
          <a:prstGeom prst="line">
            <a:avLst/>
          </a:prstGeom>
          <a:ln>
            <a:solidFill>
              <a:schemeClr val="accent1">
                <a:alpha val="2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4175" y="1124744"/>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4175" y="1764506"/>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124744"/>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1764506"/>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BFAF0-84AB-4207-88D8-D1E020C8C1C9}" type="datetimeFigureOut">
              <a:rPr lang="en-US" smtClean="0"/>
              <a:pPr/>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F61A1D-E0B1-4E79-BB29-36F99DE351C4}" type="slidenum">
              <a:rPr lang="en-US" smtClean="0"/>
              <a:pPr/>
              <a:t>‹#›</a:t>
            </a:fld>
            <a:endParaRPr lang="en-US"/>
          </a:p>
        </p:txBody>
      </p:sp>
      <p:sp>
        <p:nvSpPr>
          <p:cNvPr id="10" name="Title 1"/>
          <p:cNvSpPr>
            <a:spLocks noGrp="1"/>
          </p:cNvSpPr>
          <p:nvPr>
            <p:ph type="title"/>
          </p:nvPr>
        </p:nvSpPr>
        <p:spPr>
          <a:xfrm>
            <a:off x="0" y="0"/>
            <a:ext cx="7020272" cy="714356"/>
          </a:xfrm>
        </p:spPr>
        <p:txBody>
          <a:bodyPr>
            <a:normAutofit/>
          </a:bodyPr>
          <a:lstStyle>
            <a:lvl1pPr algn="l">
              <a:defRPr sz="2000" b="1">
                <a:solidFill>
                  <a:srgbClr val="7F7F8F"/>
                </a:solidFill>
                <a:latin typeface="+mj-lt"/>
                <a:cs typeface="Times New Roman" pitchFamily="18" charset="0"/>
              </a:defRPr>
            </a:lvl1pPr>
          </a:lstStyle>
          <a:p>
            <a:r>
              <a:rPr lang="en-US" dirty="0"/>
              <a:t>Click to edit Master title style</a:t>
            </a:r>
          </a:p>
        </p:txBody>
      </p:sp>
      <p:cxnSp>
        <p:nvCxnSpPr>
          <p:cNvPr id="11" name="10 Conector recto"/>
          <p:cNvCxnSpPr/>
          <p:nvPr userDrawn="1"/>
        </p:nvCxnSpPr>
        <p:spPr>
          <a:xfrm>
            <a:off x="109835" y="712768"/>
            <a:ext cx="6676743" cy="1588"/>
          </a:xfrm>
          <a:prstGeom prst="line">
            <a:avLst/>
          </a:prstGeom>
          <a:ln>
            <a:solidFill>
              <a:schemeClr val="accent1">
                <a:alpha val="2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8BFAF0-84AB-4207-88D8-D1E020C8C1C9}" type="datetimeFigureOut">
              <a:rPr lang="en-US" smtClean="0"/>
              <a:pPr/>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F61A1D-E0B1-4E79-BB29-36F99DE351C4}" type="slidenum">
              <a:rPr lang="en-US" smtClean="0"/>
              <a:pPr/>
              <a:t>‹#›</a:t>
            </a:fld>
            <a:endParaRPr lang="en-US"/>
          </a:p>
        </p:txBody>
      </p:sp>
      <p:sp>
        <p:nvSpPr>
          <p:cNvPr id="6" name="Title 1"/>
          <p:cNvSpPr>
            <a:spLocks noGrp="1"/>
          </p:cNvSpPr>
          <p:nvPr>
            <p:ph type="title"/>
          </p:nvPr>
        </p:nvSpPr>
        <p:spPr>
          <a:xfrm>
            <a:off x="0" y="0"/>
            <a:ext cx="7020272" cy="714356"/>
          </a:xfrm>
        </p:spPr>
        <p:txBody>
          <a:bodyPr>
            <a:normAutofit/>
          </a:bodyPr>
          <a:lstStyle>
            <a:lvl1pPr algn="l">
              <a:defRPr sz="2000" b="1">
                <a:solidFill>
                  <a:srgbClr val="7F7F8F"/>
                </a:solidFill>
                <a:latin typeface="+mj-lt"/>
                <a:cs typeface="Times New Roman" pitchFamily="18" charset="0"/>
              </a:defRPr>
            </a:lvl1pPr>
          </a:lstStyle>
          <a:p>
            <a:r>
              <a:rPr lang="en-US" dirty="0"/>
              <a:t>Click to edit Master title style</a:t>
            </a:r>
          </a:p>
        </p:txBody>
      </p:sp>
      <p:cxnSp>
        <p:nvCxnSpPr>
          <p:cNvPr id="7" name="6 Conector recto"/>
          <p:cNvCxnSpPr/>
          <p:nvPr userDrawn="1"/>
        </p:nvCxnSpPr>
        <p:spPr>
          <a:xfrm>
            <a:off x="109835" y="712768"/>
            <a:ext cx="6676743" cy="1588"/>
          </a:xfrm>
          <a:prstGeom prst="line">
            <a:avLst/>
          </a:prstGeom>
          <a:ln>
            <a:solidFill>
              <a:schemeClr val="accent1">
                <a:alpha val="2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BFAF0-84AB-4207-88D8-D1E020C8C1C9}" type="datetimeFigureOut">
              <a:rPr lang="en-US" smtClean="0"/>
              <a:pPr/>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F61A1D-E0B1-4E79-BB29-36F99DE351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7F7F8F"/>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BFAF0-84AB-4207-88D8-D1E020C8C1C9}"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61A1D-E0B1-4E79-BB29-36F99DE351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F7F8F"/>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BFAF0-84AB-4207-88D8-D1E020C8C1C9}"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61A1D-E0B1-4E79-BB29-36F99DE351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BFAF0-84AB-4207-88D8-D1E020C8C1C9}" type="datetimeFigureOut">
              <a:rPr lang="en-US" smtClean="0"/>
              <a:pPr/>
              <a:t>9/21/2016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61A1D-E0B1-4E79-BB29-36F99DE351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artemisa.aguirre@inecc.gob.mx" TargetMode="External"/><Relationship Id="rId2" Type="http://schemas.openxmlformats.org/officeDocument/2006/relationships/hyperlink" Target="mailto:marisol.rivera@inecc.gob.m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gif"/><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unfccc.int/resource/docs/2015/cop21/spa/l09s.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4509120"/>
            <a:ext cx="6400800" cy="792088"/>
          </a:xfrm>
        </p:spPr>
        <p:txBody>
          <a:bodyPr>
            <a:normAutofit/>
          </a:bodyPr>
          <a:lstStyle/>
          <a:p>
            <a:pPr>
              <a:spcBef>
                <a:spcPct val="0"/>
              </a:spcBef>
              <a:defRPr/>
            </a:pPr>
            <a:r>
              <a:rPr lang="es-MX" b="1" dirty="0" smtClean="0">
                <a:latin typeface="+mn-lt"/>
              </a:rPr>
              <a:t>Los bosques en el Acuerdo de París y los compromisos nacionales</a:t>
            </a:r>
            <a:endParaRPr lang="es-MX" b="1" u="sng" dirty="0">
              <a:latin typeface="+mn-lt"/>
            </a:endParaRPr>
          </a:p>
          <a:p>
            <a:endParaRPr lang="en-US" b="1" dirty="0">
              <a:latin typeface="+mn-lt"/>
            </a:endParaRPr>
          </a:p>
        </p:txBody>
      </p:sp>
      <p:sp>
        <p:nvSpPr>
          <p:cNvPr id="4" name="2 Marcador de contenido"/>
          <p:cNvSpPr>
            <a:spLocks noGrp="1"/>
          </p:cNvSpPr>
          <p:nvPr>
            <p:ph sz="quarter" idx="13"/>
          </p:nvPr>
        </p:nvSpPr>
        <p:spPr>
          <a:xfrm>
            <a:off x="3347863" y="6394233"/>
            <a:ext cx="2879725" cy="287337"/>
          </a:xfrm>
        </p:spPr>
        <p:txBody>
          <a:bodyPr/>
          <a:lstStyle/>
          <a:p>
            <a:pPr algn="ctr"/>
            <a:r>
              <a:rPr lang="es-MX" dirty="0" smtClean="0"/>
              <a:t>Septiembre 2016.</a:t>
            </a:r>
            <a:endParaRPr lang="es-MX" dirty="0"/>
          </a:p>
        </p:txBody>
      </p:sp>
      <p:sp>
        <p:nvSpPr>
          <p:cNvPr id="5" name="TextBox 4"/>
          <p:cNvSpPr txBox="1"/>
          <p:nvPr/>
        </p:nvSpPr>
        <p:spPr>
          <a:xfrm>
            <a:off x="1511361" y="5760213"/>
            <a:ext cx="6552728" cy="667875"/>
          </a:xfrm>
          <a:prstGeom prst="rect">
            <a:avLst/>
          </a:prstGeom>
          <a:noFill/>
        </p:spPr>
        <p:txBody>
          <a:bodyPr wrap="square" rtlCol="0">
            <a:spAutoFit/>
          </a:bodyPr>
          <a:lstStyle/>
          <a:p>
            <a:pPr algn="ctr" defTabSz="457200">
              <a:spcBef>
                <a:spcPct val="20000"/>
              </a:spcBef>
            </a:pPr>
            <a:r>
              <a:rPr lang="en-US" sz="1700" dirty="0" err="1"/>
              <a:t>Foro</a:t>
            </a:r>
            <a:r>
              <a:rPr lang="en-US" sz="1700" dirty="0"/>
              <a:t> </a:t>
            </a:r>
            <a:r>
              <a:rPr lang="en-US" sz="1700" dirty="0" err="1"/>
              <a:t>Bosques</a:t>
            </a:r>
            <a:r>
              <a:rPr lang="en-US" sz="1700" dirty="0"/>
              <a:t>, Agua y </a:t>
            </a:r>
            <a:r>
              <a:rPr lang="en-US" sz="1700" dirty="0" err="1" smtClean="0"/>
              <a:t>Biodiversidad</a:t>
            </a:r>
            <a:r>
              <a:rPr lang="en-US" sz="1700" dirty="0" smtClean="0"/>
              <a:t>, </a:t>
            </a:r>
          </a:p>
          <a:p>
            <a:pPr algn="ctr" defTabSz="457200">
              <a:spcBef>
                <a:spcPct val="20000"/>
              </a:spcBef>
            </a:pPr>
            <a:r>
              <a:rPr lang="en-US" sz="1700" dirty="0" err="1" smtClean="0"/>
              <a:t>Cámara</a:t>
            </a:r>
            <a:r>
              <a:rPr lang="en-US" sz="1700" dirty="0" smtClean="0"/>
              <a:t> </a:t>
            </a:r>
            <a:r>
              <a:rPr lang="en-US" sz="1700" dirty="0"/>
              <a:t>de </a:t>
            </a:r>
            <a:r>
              <a:rPr lang="en-US" sz="1700" dirty="0" err="1"/>
              <a:t>Diputados</a:t>
            </a:r>
            <a:r>
              <a:rPr lang="en-US" sz="1700" dirty="0"/>
              <a:t> LXII </a:t>
            </a:r>
            <a:r>
              <a:rPr lang="en-US" sz="1700" dirty="0" err="1"/>
              <a:t>legislatura</a:t>
            </a:r>
            <a:endParaRPr lang="en-US" sz="1700" dirty="0"/>
          </a:p>
        </p:txBody>
      </p:sp>
      <p:sp>
        <p:nvSpPr>
          <p:cNvPr id="6" name="Rectangle 5"/>
          <p:cNvSpPr/>
          <p:nvPr/>
        </p:nvSpPr>
        <p:spPr>
          <a:xfrm>
            <a:off x="499592" y="5321752"/>
            <a:ext cx="8208912" cy="353943"/>
          </a:xfrm>
          <a:prstGeom prst="rect">
            <a:avLst/>
          </a:prstGeom>
        </p:spPr>
        <p:txBody>
          <a:bodyPr wrap="square">
            <a:spAutoFit/>
          </a:bodyPr>
          <a:lstStyle/>
          <a:p>
            <a:pPr lvl="0" algn="ctr" defTabSz="457200">
              <a:spcBef>
                <a:spcPct val="0"/>
              </a:spcBef>
              <a:defRPr/>
            </a:pPr>
            <a:r>
              <a:rPr lang="es-MX" sz="1700" dirty="0">
                <a:solidFill>
                  <a:prstClr val="black"/>
                </a:solidFill>
                <a:cs typeface="Times New Roman" pitchFamily="18" charset="0"/>
              </a:rPr>
              <a:t>Dirección de Economía de los Recursos </a:t>
            </a:r>
            <a:r>
              <a:rPr lang="es-MX" sz="1700" dirty="0" smtClean="0">
                <a:solidFill>
                  <a:prstClr val="black"/>
                </a:solidFill>
                <a:cs typeface="Times New Roman" pitchFamily="18" charset="0"/>
              </a:rPr>
              <a:t>Naturales-CGCV</a:t>
            </a:r>
            <a:endParaRPr lang="es-MX" sz="1700" dirty="0">
              <a:solidFill>
                <a:prstClr val="black"/>
              </a:solidFill>
              <a:cs typeface="Times New Roman" pitchFamily="18" charset="0"/>
            </a:endParaRPr>
          </a:p>
        </p:txBody>
      </p:sp>
    </p:spTree>
    <p:extLst>
      <p:ext uri="{BB962C8B-B14F-4D97-AF65-F5344CB8AC3E}">
        <p14:creationId xmlns:p14="http://schemas.microsoft.com/office/powerpoint/2010/main" val="3292487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 y="74204"/>
            <a:ext cx="7020304" cy="568714"/>
          </a:xfrm>
          <a:prstGeom prst="rect">
            <a:avLst/>
          </a:prstGeom>
        </p:spPr>
        <p:txBody>
          <a:bodyPr vert="horz" lIns="91440" tIns="45720" rIns="91440" bIns="45720" rtlCol="0" anchor="ctr">
            <a:noAutofit/>
          </a:bodyPr>
          <a:lstStyle/>
          <a:p>
            <a:pPr marL="88900" indent="-88900" algn="just">
              <a:spcBef>
                <a:spcPct val="0"/>
              </a:spcBef>
              <a:defRPr/>
            </a:pPr>
            <a:r>
              <a:rPr lang="es-MX" sz="2200" b="1" dirty="0">
                <a:cs typeface="Times New Roman" panose="02020603050405020304" pitchFamily="18" charset="0"/>
              </a:rPr>
              <a:t>Medidas de </a:t>
            </a:r>
            <a:r>
              <a:rPr lang="es-MX" sz="2200" b="1" dirty="0" smtClean="0">
                <a:cs typeface="Times New Roman" panose="02020603050405020304" pitchFamily="18" charset="0"/>
              </a:rPr>
              <a:t>mitigación</a:t>
            </a:r>
            <a:r>
              <a:rPr lang="es-MX" sz="2200" b="1" dirty="0">
                <a:cs typeface="Times New Roman" panose="02020603050405020304" pitchFamily="18" charset="0"/>
              </a:rPr>
              <a:t> </a:t>
            </a:r>
            <a:r>
              <a:rPr lang="es-MX" sz="2200" b="1" dirty="0" smtClean="0">
                <a:cs typeface="Times New Roman" panose="02020603050405020304" pitchFamily="18" charset="0"/>
              </a:rPr>
              <a:t>para el sector</a:t>
            </a:r>
            <a:endParaRPr lang="es-MX" sz="2200" b="1" dirty="0">
              <a:cs typeface="Times New Roman" panose="02020603050405020304" pitchFamily="18" charset="0"/>
            </a:endParaRPr>
          </a:p>
        </p:txBody>
      </p:sp>
      <p:cxnSp>
        <p:nvCxnSpPr>
          <p:cNvPr id="5" name="4 Conector recto"/>
          <p:cNvCxnSpPr/>
          <p:nvPr/>
        </p:nvCxnSpPr>
        <p:spPr>
          <a:xfrm>
            <a:off x="90134" y="709918"/>
            <a:ext cx="6676743" cy="1588"/>
          </a:xfrm>
          <a:prstGeom prst="line">
            <a:avLst/>
          </a:prstGeom>
          <a:ln>
            <a:solidFill>
              <a:schemeClr val="accent1">
                <a:alpha val="25000"/>
              </a:schemeClr>
            </a:solidFill>
          </a:ln>
        </p:spPr>
        <p:style>
          <a:lnRef idx="2">
            <a:schemeClr val="accent1"/>
          </a:lnRef>
          <a:fillRef idx="0">
            <a:schemeClr val="accent1"/>
          </a:fillRef>
          <a:effectRef idx="1">
            <a:schemeClr val="accent1"/>
          </a:effectRef>
          <a:fontRef idx="minor">
            <a:schemeClr val="tx1"/>
          </a:fontRef>
        </p:style>
      </p:cxnSp>
      <p:sp>
        <p:nvSpPr>
          <p:cNvPr id="2" name="1 CuadroTexto"/>
          <p:cNvSpPr txBox="1"/>
          <p:nvPr/>
        </p:nvSpPr>
        <p:spPr>
          <a:xfrm>
            <a:off x="251520" y="1052736"/>
            <a:ext cx="4320480" cy="461665"/>
          </a:xfrm>
          <a:prstGeom prst="rect">
            <a:avLst/>
          </a:prstGeom>
          <a:noFill/>
        </p:spPr>
        <p:txBody>
          <a:bodyPr wrap="square" rtlCol="0">
            <a:spAutoFit/>
          </a:bodyPr>
          <a:lstStyle/>
          <a:p>
            <a:pPr>
              <a:spcAft>
                <a:spcPts val="600"/>
              </a:spcAft>
            </a:pPr>
            <a:r>
              <a:rPr lang="es-MX" sz="2400" b="1" dirty="0" smtClean="0">
                <a:cs typeface="Times New Roman" panose="02020603050405020304" pitchFamily="18" charset="0"/>
              </a:rPr>
              <a:t>Medidas </a:t>
            </a:r>
            <a:r>
              <a:rPr lang="es-MX" sz="2400" b="1" dirty="0">
                <a:cs typeface="Times New Roman" panose="02020603050405020304" pitchFamily="18" charset="0"/>
              </a:rPr>
              <a:t>no </a:t>
            </a:r>
            <a:r>
              <a:rPr lang="es-MX" sz="2400" b="1" dirty="0" smtClean="0">
                <a:cs typeface="Times New Roman" panose="02020603050405020304" pitchFamily="18" charset="0"/>
              </a:rPr>
              <a:t>condicionadas</a:t>
            </a:r>
          </a:p>
        </p:txBody>
      </p:sp>
      <p:grpSp>
        <p:nvGrpSpPr>
          <p:cNvPr id="9" name="8 Grupo"/>
          <p:cNvGrpSpPr/>
          <p:nvPr/>
        </p:nvGrpSpPr>
        <p:grpSpPr>
          <a:xfrm>
            <a:off x="4283967" y="4585712"/>
            <a:ext cx="4609675" cy="1597088"/>
            <a:chOff x="6300192" y="3109677"/>
            <a:chExt cx="3558188" cy="1002463"/>
          </a:xfrm>
        </p:grpSpPr>
        <p:sp>
          <p:nvSpPr>
            <p:cNvPr id="3" name="ZoneTexte 2"/>
            <p:cNvSpPr txBox="1"/>
            <p:nvPr/>
          </p:nvSpPr>
          <p:spPr>
            <a:xfrm>
              <a:off x="7833689" y="3109677"/>
              <a:ext cx="1356802" cy="444327"/>
            </a:xfrm>
            <a:prstGeom prst="rect">
              <a:avLst/>
            </a:prstGeom>
            <a:noFill/>
          </p:spPr>
          <p:txBody>
            <a:bodyPr wrap="square" rtlCol="0">
              <a:spAutoFit/>
            </a:bodyPr>
            <a:lstStyle/>
            <a:p>
              <a:pPr algn="l"/>
              <a:r>
                <a:rPr lang="es-MX" sz="1400" dirty="0" smtClean="0"/>
                <a:t>Área forestal con vocación productiva</a:t>
              </a:r>
            </a:p>
            <a:p>
              <a:pPr algn="l"/>
              <a:r>
                <a:rPr lang="es-MX" sz="1100" i="1" dirty="0" smtClean="0"/>
                <a:t>(15 millones de ha)</a:t>
              </a:r>
              <a:endParaRPr lang="es-MX" sz="1400" i="1" dirty="0"/>
            </a:p>
          </p:txBody>
        </p:sp>
        <p:sp>
          <p:nvSpPr>
            <p:cNvPr id="10" name="ZoneTexte 9"/>
            <p:cNvSpPr txBox="1"/>
            <p:nvPr/>
          </p:nvSpPr>
          <p:spPr>
            <a:xfrm rot="10800000" flipV="1">
              <a:off x="7914164" y="3667813"/>
              <a:ext cx="1944216" cy="444327"/>
            </a:xfrm>
            <a:prstGeom prst="rect">
              <a:avLst/>
            </a:prstGeom>
            <a:noFill/>
          </p:spPr>
          <p:txBody>
            <a:bodyPr wrap="square" rtlCol="0">
              <a:spAutoFit/>
            </a:bodyPr>
            <a:lstStyle/>
            <a:p>
              <a:pPr algn="l"/>
              <a:r>
                <a:rPr lang="es-MX" sz="1400" dirty="0" smtClean="0"/>
                <a:t>Plantaciones Forestales Comerciales</a:t>
              </a:r>
            </a:p>
            <a:p>
              <a:pPr algn="l"/>
              <a:r>
                <a:rPr lang="es-MX" sz="1100" i="1" dirty="0" smtClean="0"/>
                <a:t>(462mil ha)</a:t>
              </a:r>
              <a:endParaRPr lang="es-MX" sz="1100" i="1" dirty="0"/>
            </a:p>
          </p:txBody>
        </p:sp>
        <p:cxnSp>
          <p:nvCxnSpPr>
            <p:cNvPr id="8" name="Connecteur droit avec flèche 7"/>
            <p:cNvCxnSpPr>
              <a:cxnSpLocks/>
            </p:cNvCxnSpPr>
            <p:nvPr/>
          </p:nvCxnSpPr>
          <p:spPr>
            <a:xfrm flipV="1">
              <a:off x="7018905" y="3151551"/>
              <a:ext cx="720080" cy="466440"/>
            </a:xfrm>
            <a:prstGeom prst="straightConnector1">
              <a:avLst/>
            </a:prstGeom>
            <a:ln>
              <a:solidFill>
                <a:schemeClr val="accent3">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a:cxnSpLocks/>
            </p:cNvCxnSpPr>
            <p:nvPr/>
          </p:nvCxnSpPr>
          <p:spPr>
            <a:xfrm>
              <a:off x="6300192" y="3408284"/>
              <a:ext cx="720080" cy="209707"/>
            </a:xfrm>
            <a:prstGeom prst="straightConnector1">
              <a:avLst/>
            </a:prstGeom>
            <a:ln>
              <a:solidFill>
                <a:schemeClr val="accent3">
                  <a:lumMod val="50000"/>
                </a:schemeClr>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3" name="8 Grupo"/>
          <p:cNvGrpSpPr/>
          <p:nvPr/>
        </p:nvGrpSpPr>
        <p:grpSpPr>
          <a:xfrm>
            <a:off x="3961731" y="1551118"/>
            <a:ext cx="4747586" cy="2295238"/>
            <a:chOff x="6300192" y="2636022"/>
            <a:chExt cx="2664296" cy="2295238"/>
          </a:xfrm>
        </p:grpSpPr>
        <p:sp>
          <p:nvSpPr>
            <p:cNvPr id="14" name="ZoneTexte 2"/>
            <p:cNvSpPr txBox="1"/>
            <p:nvPr/>
          </p:nvSpPr>
          <p:spPr>
            <a:xfrm>
              <a:off x="7020272" y="2636022"/>
              <a:ext cx="1804545" cy="738664"/>
            </a:xfrm>
            <a:prstGeom prst="rect">
              <a:avLst/>
            </a:prstGeom>
            <a:noFill/>
          </p:spPr>
          <p:txBody>
            <a:bodyPr wrap="square" rtlCol="0">
              <a:spAutoFit/>
            </a:bodyPr>
            <a:lstStyle/>
            <a:p>
              <a:r>
                <a:rPr lang="es-MX" sz="1400" dirty="0" smtClean="0"/>
                <a:t>Se espera una mitigación de </a:t>
              </a:r>
              <a:r>
                <a:rPr lang="es-MX" sz="1400" b="1" dirty="0" smtClean="0"/>
                <a:t>24.8 </a:t>
              </a:r>
              <a:r>
                <a:rPr lang="es-MX" sz="1400" b="1" dirty="0"/>
                <a:t>MtCO</a:t>
              </a:r>
              <a:r>
                <a:rPr lang="es-MX" sz="1400" b="1" baseline="-25000" dirty="0"/>
                <a:t>2</a:t>
              </a:r>
              <a:r>
                <a:rPr lang="es-MX" sz="1400" b="1" dirty="0"/>
                <a:t>e </a:t>
              </a:r>
              <a:r>
                <a:rPr lang="es-MX" sz="1400" dirty="0" smtClean="0"/>
                <a:t>que equivale a reducir la deforestación en 10,503.23 </a:t>
              </a:r>
              <a:r>
                <a:rPr lang="es-MX" sz="1400" dirty="0"/>
                <a:t>ha </a:t>
              </a:r>
              <a:r>
                <a:rPr lang="es-MX" sz="1400" dirty="0" smtClean="0"/>
                <a:t>anuales </a:t>
              </a:r>
              <a:endParaRPr lang="es-MX" sz="1400" dirty="0"/>
            </a:p>
          </p:txBody>
        </p:sp>
        <p:sp>
          <p:nvSpPr>
            <p:cNvPr id="15" name="ZoneTexte 9"/>
            <p:cNvSpPr txBox="1"/>
            <p:nvPr/>
          </p:nvSpPr>
          <p:spPr>
            <a:xfrm rot="10800000" flipV="1">
              <a:off x="7020272" y="3546265"/>
              <a:ext cx="1944216" cy="1384995"/>
            </a:xfrm>
            <a:prstGeom prst="rect">
              <a:avLst/>
            </a:prstGeom>
            <a:noFill/>
          </p:spPr>
          <p:txBody>
            <a:bodyPr wrap="square" rtlCol="0">
              <a:spAutoFit/>
            </a:bodyPr>
            <a:lstStyle/>
            <a:p>
              <a:pPr algn="l"/>
              <a:r>
                <a:rPr lang="es-MX" sz="1400" dirty="0" smtClean="0"/>
                <a:t>Intervenciones en áreas piloto (IRE) </a:t>
              </a:r>
            </a:p>
            <a:p>
              <a:pPr algn="l"/>
              <a:r>
                <a:rPr lang="es-MX" sz="1400" dirty="0" smtClean="0"/>
                <a:t>Campeche</a:t>
              </a:r>
            </a:p>
            <a:p>
              <a:pPr algn="l"/>
              <a:r>
                <a:rPr lang="es-MX" sz="1400" dirty="0" smtClean="0"/>
                <a:t>Chiapas </a:t>
              </a:r>
            </a:p>
            <a:p>
              <a:pPr algn="l"/>
              <a:r>
                <a:rPr lang="es-MX" sz="1400" dirty="0" smtClean="0"/>
                <a:t>Jalisco </a:t>
              </a:r>
            </a:p>
            <a:p>
              <a:pPr algn="l"/>
              <a:r>
                <a:rPr lang="es-MX" sz="1400" dirty="0" smtClean="0"/>
                <a:t>Quintana Roo </a:t>
              </a:r>
            </a:p>
            <a:p>
              <a:pPr algn="l"/>
              <a:r>
                <a:rPr lang="es-MX" sz="1400" dirty="0" smtClean="0"/>
                <a:t>Yucatán</a:t>
              </a:r>
              <a:endParaRPr lang="es-MX" sz="1400" dirty="0"/>
            </a:p>
          </p:txBody>
        </p:sp>
        <p:cxnSp>
          <p:nvCxnSpPr>
            <p:cNvPr id="16" name="Connecteur droit avec flèche 7"/>
            <p:cNvCxnSpPr>
              <a:cxnSpLocks/>
            </p:cNvCxnSpPr>
            <p:nvPr/>
          </p:nvCxnSpPr>
          <p:spPr>
            <a:xfrm flipV="1">
              <a:off x="6300192" y="3025776"/>
              <a:ext cx="681955" cy="382513"/>
            </a:xfrm>
            <a:prstGeom prst="straightConnector1">
              <a:avLst/>
            </a:prstGeom>
            <a:ln>
              <a:solidFill>
                <a:schemeClr val="accent3">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 name="Connecteur droit avec flèche 18"/>
            <p:cNvCxnSpPr>
              <a:cxnSpLocks/>
            </p:cNvCxnSpPr>
            <p:nvPr/>
          </p:nvCxnSpPr>
          <p:spPr>
            <a:xfrm>
              <a:off x="6300192" y="3408284"/>
              <a:ext cx="720080" cy="209707"/>
            </a:xfrm>
            <a:prstGeom prst="straightConnector1">
              <a:avLst/>
            </a:prstGeom>
            <a:ln>
              <a:solidFill>
                <a:schemeClr val="accent3">
                  <a:lumMod val="50000"/>
                </a:schemeClr>
              </a:solidFill>
              <a:tailEnd type="triangle"/>
            </a:ln>
          </p:spPr>
          <p:style>
            <a:lnRef idx="2">
              <a:schemeClr val="accent1"/>
            </a:lnRef>
            <a:fillRef idx="0">
              <a:schemeClr val="accent1"/>
            </a:fillRef>
            <a:effectRef idx="1">
              <a:schemeClr val="accent1"/>
            </a:effectRef>
            <a:fontRef idx="minor">
              <a:schemeClr val="tx1"/>
            </a:fontRef>
          </p:style>
        </p:cxnSp>
      </p:grpSp>
      <p:cxnSp>
        <p:nvCxnSpPr>
          <p:cNvPr id="20" name="Connecteur droit avec flèche 7"/>
          <p:cNvCxnSpPr>
            <a:cxnSpLocks/>
          </p:cNvCxnSpPr>
          <p:nvPr/>
        </p:nvCxnSpPr>
        <p:spPr>
          <a:xfrm flipV="1">
            <a:off x="4281283" y="4458059"/>
            <a:ext cx="720080" cy="634373"/>
          </a:xfrm>
          <a:prstGeom prst="straightConnector1">
            <a:avLst/>
          </a:prstGeom>
          <a:ln>
            <a:solidFill>
              <a:schemeClr val="accent3">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7"/>
          <p:cNvCxnSpPr>
            <a:cxnSpLocks/>
            <a:endCxn id="10" idx="3"/>
          </p:cNvCxnSpPr>
          <p:nvPr/>
        </p:nvCxnSpPr>
        <p:spPr>
          <a:xfrm>
            <a:off x="5215068" y="5395541"/>
            <a:ext cx="1159819" cy="433316"/>
          </a:xfrm>
          <a:prstGeom prst="straightConnector1">
            <a:avLst/>
          </a:prstGeom>
          <a:ln>
            <a:solidFill>
              <a:schemeClr val="accent3">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3" name="ZoneTexte 2"/>
          <p:cNvSpPr txBox="1"/>
          <p:nvPr/>
        </p:nvSpPr>
        <p:spPr>
          <a:xfrm>
            <a:off x="5146900" y="3965310"/>
            <a:ext cx="3746743" cy="523220"/>
          </a:xfrm>
          <a:prstGeom prst="rect">
            <a:avLst/>
          </a:prstGeom>
          <a:noFill/>
        </p:spPr>
        <p:txBody>
          <a:bodyPr wrap="square" rtlCol="0">
            <a:spAutoFit/>
          </a:bodyPr>
          <a:lstStyle/>
          <a:p>
            <a:r>
              <a:rPr lang="es-MX" sz="1400" dirty="0" smtClean="0"/>
              <a:t>Se espera una mitigación de </a:t>
            </a:r>
            <a:r>
              <a:rPr lang="es-MX" sz="1400" b="1" dirty="0" smtClean="0"/>
              <a:t>21.5 </a:t>
            </a:r>
            <a:r>
              <a:rPr lang="es-MX" sz="1400" b="1" dirty="0"/>
              <a:t>MtCO</a:t>
            </a:r>
            <a:r>
              <a:rPr lang="es-MX" sz="1400" b="1" baseline="-25000" dirty="0"/>
              <a:t>2</a:t>
            </a:r>
            <a:r>
              <a:rPr lang="es-MX" sz="1400" b="1" dirty="0"/>
              <a:t>e </a:t>
            </a:r>
            <a:r>
              <a:rPr lang="es-MX" sz="1400" dirty="0" smtClean="0"/>
              <a:t>que equivale a 15.46 ha</a:t>
            </a:r>
            <a:endParaRPr lang="es-MX" sz="1400" dirty="0"/>
          </a:p>
        </p:txBody>
      </p:sp>
      <p:sp>
        <p:nvSpPr>
          <p:cNvPr id="25" name="Rounded Rectangle 24"/>
          <p:cNvSpPr/>
          <p:nvPr/>
        </p:nvSpPr>
        <p:spPr>
          <a:xfrm>
            <a:off x="296446" y="1689083"/>
            <a:ext cx="3240360" cy="1787085"/>
          </a:xfrm>
          <a:prstGeom prst="roundRect">
            <a:avLst/>
          </a:prstGeom>
          <a:gradFill>
            <a:gsLst>
              <a:gs pos="98437">
                <a:srgbClr val="9AC0FF"/>
              </a:gs>
              <a:gs pos="96875">
                <a:srgbClr val="99BFFE"/>
              </a:gs>
              <a:gs pos="93750">
                <a:srgbClr val="96BDFC"/>
              </a:gs>
              <a:gs pos="87500">
                <a:srgbClr val="90B9F9"/>
              </a:gs>
              <a:gs pos="75000">
                <a:srgbClr val="84B1F3"/>
              </a:gs>
              <a:gs pos="50000">
                <a:srgbClr val="6DA1E6"/>
              </a:gs>
              <a:gs pos="0">
                <a:schemeClr val="accent1">
                  <a:tint val="100000"/>
                  <a:shade val="100000"/>
                  <a:satMod val="130000"/>
                </a:schemeClr>
              </a:gs>
              <a:gs pos="100000">
                <a:schemeClr val="accent1">
                  <a:tint val="50000"/>
                  <a:shade val="100000"/>
                  <a:satMod val="350000"/>
                </a:schemeClr>
              </a:gs>
            </a:gsLs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187325">
              <a:spcAft>
                <a:spcPts val="600"/>
              </a:spcAft>
            </a:pPr>
            <a:r>
              <a:rPr lang="es-MX" dirty="0">
                <a:cs typeface="Times New Roman" panose="02020603050405020304" pitchFamily="18" charset="0"/>
              </a:rPr>
              <a:t>Alcanzar una tasa de deforestación </a:t>
            </a:r>
            <a:r>
              <a:rPr lang="es-MX" dirty="0">
                <a:solidFill>
                  <a:srgbClr val="FFFF00"/>
                </a:solidFill>
                <a:cs typeface="Times New Roman" panose="02020603050405020304" pitchFamily="18" charset="0"/>
              </a:rPr>
              <a:t>cero </a:t>
            </a:r>
          </a:p>
          <a:p>
            <a:pPr marL="187325">
              <a:spcAft>
                <a:spcPts val="600"/>
              </a:spcAft>
            </a:pPr>
            <a:r>
              <a:rPr lang="es-MX" dirty="0">
                <a:cs typeface="Times New Roman" panose="02020603050405020304" pitchFamily="18" charset="0"/>
              </a:rPr>
              <a:t>para el 2030 ENAREDD+  </a:t>
            </a:r>
          </a:p>
          <a:p>
            <a:endParaRPr lang="en-US" dirty="0"/>
          </a:p>
        </p:txBody>
      </p:sp>
      <p:sp>
        <p:nvSpPr>
          <p:cNvPr id="26" name="Rounded Rectangle 25"/>
          <p:cNvSpPr/>
          <p:nvPr/>
        </p:nvSpPr>
        <p:spPr>
          <a:xfrm>
            <a:off x="251520" y="4149081"/>
            <a:ext cx="3744416" cy="16225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187325">
              <a:spcAft>
                <a:spcPts val="1000"/>
              </a:spcAft>
            </a:pPr>
            <a:endParaRPr lang="es-MX" dirty="0" smtClean="0">
              <a:cs typeface="Times New Roman" panose="02020603050405020304" pitchFamily="18" charset="0"/>
            </a:endParaRPr>
          </a:p>
          <a:p>
            <a:pPr marL="187325">
              <a:spcAft>
                <a:spcPts val="1000"/>
              </a:spcAft>
            </a:pPr>
            <a:r>
              <a:rPr lang="es-MX" sz="2000" dirty="0" smtClean="0">
                <a:cs typeface="Times New Roman" panose="02020603050405020304" pitchFamily="18" charset="0"/>
              </a:rPr>
              <a:t>Manejo </a:t>
            </a:r>
            <a:r>
              <a:rPr lang="es-MX" sz="2000" dirty="0">
                <a:cs typeface="Times New Roman" panose="02020603050405020304" pitchFamily="18" charset="0"/>
              </a:rPr>
              <a:t>forestal sustentable e </a:t>
            </a:r>
            <a:r>
              <a:rPr lang="es-MX" sz="2000" dirty="0" smtClean="0">
                <a:solidFill>
                  <a:srgbClr val="FFFF00"/>
                </a:solidFill>
                <a:cs typeface="Times New Roman" panose="02020603050405020304" pitchFamily="18" charset="0"/>
              </a:rPr>
              <a:t>incremento</a:t>
            </a:r>
            <a:r>
              <a:rPr lang="es-MX" sz="2000" dirty="0" smtClean="0">
                <a:cs typeface="Times New Roman" panose="02020603050405020304" pitchFamily="18" charset="0"/>
              </a:rPr>
              <a:t> </a:t>
            </a:r>
            <a:r>
              <a:rPr lang="es-MX" sz="2000" dirty="0">
                <a:cs typeface="Times New Roman" panose="02020603050405020304" pitchFamily="18" charset="0"/>
              </a:rPr>
              <a:t>de la productividad </a:t>
            </a:r>
            <a:r>
              <a:rPr lang="es-MX" sz="2000" dirty="0" smtClean="0">
                <a:cs typeface="Times New Roman" panose="02020603050405020304" pitchFamily="18" charset="0"/>
              </a:rPr>
              <a:t>forestal  -ENAIPROS</a:t>
            </a:r>
            <a:endParaRPr lang="es-MX" sz="2000" dirty="0">
              <a:cs typeface="Times New Roman" panose="02020603050405020304" pitchFamily="18" charset="0"/>
            </a:endParaRPr>
          </a:p>
          <a:p>
            <a:endParaRPr lang="en-US" dirty="0"/>
          </a:p>
        </p:txBody>
      </p:sp>
      <p:sp>
        <p:nvSpPr>
          <p:cNvPr id="22" name="23 CuadroTexto"/>
          <p:cNvSpPr txBox="1"/>
          <p:nvPr/>
        </p:nvSpPr>
        <p:spPr>
          <a:xfrm>
            <a:off x="0" y="6469886"/>
            <a:ext cx="9144000" cy="253916"/>
          </a:xfrm>
          <a:prstGeom prst="rect">
            <a:avLst/>
          </a:prstGeom>
          <a:noFill/>
        </p:spPr>
        <p:txBody>
          <a:bodyPr wrap="square" rtlCol="0">
            <a:spAutoFit/>
          </a:bodyPr>
          <a:lstStyle/>
          <a:p>
            <a:r>
              <a:rPr lang="es-MX" sz="1050" i="1" dirty="0" smtClean="0">
                <a:solidFill>
                  <a:prstClr val="black"/>
                </a:solidFill>
                <a:latin typeface="+mj-lt"/>
                <a:cs typeface="Times New Roman" panose="02020603050405020304" pitchFamily="18" charset="0"/>
              </a:rPr>
              <a:t>Fuente: </a:t>
            </a:r>
            <a:r>
              <a:rPr lang="es-MX" sz="1050" i="1" dirty="0" smtClean="0">
                <a:latin typeface="+mj-lt"/>
                <a:cs typeface="Times New Roman" panose="02020603050405020304" pitchFamily="18" charset="0"/>
              </a:rPr>
              <a:t>INECC </a:t>
            </a:r>
            <a:r>
              <a:rPr lang="es-MX" sz="1050" i="1" dirty="0">
                <a:latin typeface="+mj-lt"/>
                <a:cs typeface="Times New Roman" panose="02020603050405020304" pitchFamily="18" charset="0"/>
              </a:rPr>
              <a:t>(</a:t>
            </a:r>
            <a:r>
              <a:rPr lang="es-MX" sz="1050" i="1" dirty="0" smtClean="0">
                <a:latin typeface="+mj-lt"/>
                <a:cs typeface="Times New Roman" panose="02020603050405020304" pitchFamily="18" charset="0"/>
              </a:rPr>
              <a:t>2015), Análisis de Medidas </a:t>
            </a:r>
            <a:r>
              <a:rPr lang="es-MX" sz="1050" i="1" dirty="0">
                <a:latin typeface="+mj-lt"/>
                <a:cs typeface="Times New Roman" panose="02020603050405020304" pitchFamily="18" charset="0"/>
              </a:rPr>
              <a:t>de mitigación </a:t>
            </a:r>
            <a:r>
              <a:rPr lang="es-MX" sz="1050" i="1" dirty="0" err="1" smtClean="0">
                <a:latin typeface="+mj-lt"/>
                <a:cs typeface="Times New Roman" panose="02020603050405020304" pitchFamily="18" charset="0"/>
              </a:rPr>
              <a:t>iNDC</a:t>
            </a:r>
            <a:r>
              <a:rPr lang="es-MX" sz="1050" i="1" dirty="0" smtClean="0">
                <a:latin typeface="+mj-lt"/>
                <a:cs typeface="Times New Roman" panose="02020603050405020304" pitchFamily="18" charset="0"/>
              </a:rPr>
              <a:t>,  </a:t>
            </a:r>
            <a:r>
              <a:rPr lang="es-MX" sz="1050" i="1" dirty="0">
                <a:latin typeface="+mj-lt"/>
                <a:cs typeface="Times New Roman" panose="02020603050405020304" pitchFamily="18" charset="0"/>
              </a:rPr>
              <a:t>Documento </a:t>
            </a:r>
            <a:r>
              <a:rPr lang="es-MX" sz="1050" i="1" dirty="0" smtClean="0">
                <a:latin typeface="+mj-lt"/>
                <a:cs typeface="Times New Roman" panose="02020603050405020304" pitchFamily="18" charset="0"/>
              </a:rPr>
              <a:t>interno</a:t>
            </a:r>
            <a:endParaRPr lang="es-MX" sz="1050" i="1" dirty="0">
              <a:latin typeface="+mj-lt"/>
              <a:cs typeface="Times New Roman" panose="02020603050405020304" pitchFamily="18" charset="0"/>
            </a:endParaRPr>
          </a:p>
        </p:txBody>
      </p:sp>
    </p:spTree>
    <p:extLst>
      <p:ext uri="{BB962C8B-B14F-4D97-AF65-F5344CB8AC3E}">
        <p14:creationId xmlns:p14="http://schemas.microsoft.com/office/powerpoint/2010/main" val="1169432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tx1"/>
                </a:solidFill>
              </a:rPr>
              <a:t>Reducción de la deforestación y focalización</a:t>
            </a:r>
            <a:endParaRPr lang="es-ES" dirty="0">
              <a:solidFill>
                <a:schemeClr val="tx1"/>
              </a:solidFill>
            </a:endParaRPr>
          </a:p>
        </p:txBody>
      </p:sp>
      <p:graphicFrame>
        <p:nvGraphicFramePr>
          <p:cNvPr id="6" name="Table 5"/>
          <p:cNvGraphicFramePr>
            <a:graphicFrameLocks noGrp="1"/>
          </p:cNvGraphicFramePr>
          <p:nvPr>
            <p:extLst/>
          </p:nvPr>
        </p:nvGraphicFramePr>
        <p:xfrm>
          <a:off x="179512" y="1085221"/>
          <a:ext cx="5397500" cy="962216"/>
        </p:xfrm>
        <a:graphic>
          <a:graphicData uri="http://schemas.openxmlformats.org/drawingml/2006/table">
            <a:tbl>
              <a:tblPr bandRow="1">
                <a:tableStyleId>{1FECB4D8-DB02-4DC6-A0A2-4F2EBAE1DC90}</a:tableStyleId>
              </a:tblPr>
              <a:tblGrid>
                <a:gridCol w="2157095"/>
                <a:gridCol w="990600"/>
                <a:gridCol w="1080135"/>
                <a:gridCol w="1169670"/>
              </a:tblGrid>
              <a:tr h="0">
                <a:tc>
                  <a:txBody>
                    <a:bodyPr/>
                    <a:lstStyle/>
                    <a:p>
                      <a:pPr marL="0" marR="0" algn="ctr">
                        <a:lnSpc>
                          <a:spcPct val="107000"/>
                        </a:lnSpc>
                        <a:spcBef>
                          <a:spcPts val="0"/>
                        </a:spcBef>
                        <a:spcAft>
                          <a:spcPts val="0"/>
                        </a:spcAft>
                      </a:pPr>
                      <a:r>
                        <a:rPr lang="en-US" sz="1200" dirty="0" err="1">
                          <a:effectLst/>
                        </a:rPr>
                        <a:t>Indicador</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algn="ctr">
                        <a:lnSpc>
                          <a:spcPct val="107000"/>
                        </a:lnSpc>
                        <a:spcBef>
                          <a:spcPts val="0"/>
                        </a:spcBef>
                        <a:spcAft>
                          <a:spcPts val="0"/>
                        </a:spcAft>
                      </a:pPr>
                      <a:r>
                        <a:rPr lang="en-US" sz="1200" dirty="0">
                          <a:effectLst/>
                        </a:rPr>
                        <a:t>1990-2000</a:t>
                      </a:r>
                      <a:endParaRPr lang="en-US" sz="1100" dirty="0">
                        <a:effectLst/>
                      </a:endParaRPr>
                    </a:p>
                    <a:p>
                      <a:pPr marL="0" marR="0" algn="ctr">
                        <a:lnSpc>
                          <a:spcPct val="107000"/>
                        </a:lnSpc>
                        <a:spcBef>
                          <a:spcPts val="0"/>
                        </a:spcBef>
                        <a:spcAft>
                          <a:spcPts val="0"/>
                        </a:spcAft>
                      </a:pPr>
                      <a:r>
                        <a:rPr lang="en-US" sz="1100" dirty="0">
                          <a:effectLst/>
                        </a:rPr>
                        <a:t> </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algn="ctr">
                        <a:lnSpc>
                          <a:spcPct val="107000"/>
                        </a:lnSpc>
                        <a:spcBef>
                          <a:spcPts val="0"/>
                        </a:spcBef>
                        <a:spcAft>
                          <a:spcPts val="0"/>
                        </a:spcAft>
                      </a:pPr>
                      <a:r>
                        <a:rPr lang="en-US" sz="1200" dirty="0">
                          <a:effectLst/>
                        </a:rPr>
                        <a:t>2000-2005</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algn="ctr">
                        <a:lnSpc>
                          <a:spcPct val="107000"/>
                        </a:lnSpc>
                        <a:spcBef>
                          <a:spcPts val="0"/>
                        </a:spcBef>
                        <a:spcAft>
                          <a:spcPts val="0"/>
                        </a:spcAft>
                      </a:pPr>
                      <a:r>
                        <a:rPr lang="en-US" sz="1200" dirty="0">
                          <a:effectLst/>
                        </a:rPr>
                        <a:t>2005-2010</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0">
                <a:tc>
                  <a:txBody>
                    <a:bodyPr/>
                    <a:lstStyle/>
                    <a:p>
                      <a:pPr marL="0" marR="0" algn="l">
                        <a:lnSpc>
                          <a:spcPct val="107000"/>
                        </a:lnSpc>
                        <a:spcBef>
                          <a:spcPts val="0"/>
                        </a:spcBef>
                        <a:spcAft>
                          <a:spcPts val="0"/>
                        </a:spcAft>
                      </a:pPr>
                      <a:r>
                        <a:rPr lang="es-MX" sz="1200" dirty="0">
                          <a:effectLst/>
                        </a:rPr>
                        <a:t>Promedio de pérdida de hectárea por año (deforestado) </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dirty="0">
                          <a:effectLst/>
                        </a:rPr>
                        <a:t>354</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dirty="0">
                          <a:effectLst/>
                        </a:rPr>
                        <a:t>235</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dirty="0">
                          <a:effectLst/>
                        </a:rPr>
                        <a:t>155</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algn="just">
                        <a:lnSpc>
                          <a:spcPct val="107000"/>
                        </a:lnSpc>
                        <a:spcBef>
                          <a:spcPts val="0"/>
                        </a:spcBef>
                        <a:spcAft>
                          <a:spcPts val="0"/>
                        </a:spcAft>
                      </a:pPr>
                      <a:r>
                        <a:rPr lang="en-US" sz="1200">
                          <a:effectLst/>
                        </a:rPr>
                        <a:t>Tasa anual de deforestación</a:t>
                      </a:r>
                      <a:endParaRPr lang="en-US" sz="1100">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dirty="0">
                          <a:effectLst/>
                        </a:rPr>
                        <a:t>.52</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dirty="0">
                          <a:effectLst/>
                        </a:rPr>
                        <a:t>.35</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dirty="0">
                          <a:effectLst/>
                        </a:rPr>
                        <a:t>.24</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Rectangle 2"/>
          <p:cNvSpPr>
            <a:spLocks noChangeArrowheads="1"/>
          </p:cNvSpPr>
          <p:nvPr/>
        </p:nvSpPr>
        <p:spPr bwMode="auto">
          <a:xfrm>
            <a:off x="161071" y="764704"/>
            <a:ext cx="585108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s-MX" altLang="en-U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Tasa de deforestación y pérdida de miles de hectáreas de bosques en México </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p:txBody>
      </p:sp>
      <p:sp>
        <p:nvSpPr>
          <p:cNvPr id="9" name="TextBox 8"/>
          <p:cNvSpPr txBox="1"/>
          <p:nvPr/>
        </p:nvSpPr>
        <p:spPr>
          <a:xfrm>
            <a:off x="122977" y="1988840"/>
            <a:ext cx="5544616" cy="338554"/>
          </a:xfrm>
          <a:prstGeom prst="rect">
            <a:avLst/>
          </a:prstGeom>
          <a:noFill/>
        </p:spPr>
        <p:txBody>
          <a:bodyPr wrap="square" rtlCol="0">
            <a:spAutoFit/>
          </a:bodyPr>
          <a:lstStyle/>
          <a:p>
            <a:r>
              <a:rPr lang="es-MX" altLang="en-US" sz="800" dirty="0">
                <a:latin typeface="Arial" panose="020B0604020202020204" pitchFamily="34" charset="0"/>
                <a:ea typeface="Times New Roman" panose="02020603050405020304" pitchFamily="18" charset="0"/>
              </a:rPr>
              <a:t>Fuente: FAO (2010), Evaluación de los Recursos Forestales Mundiales</a:t>
            </a:r>
            <a:endParaRPr lang="es-MX" altLang="en-US" sz="800" dirty="0">
              <a:latin typeface="Arial" panose="020B0604020202020204" pitchFamily="34" charset="0"/>
            </a:endParaRPr>
          </a:p>
          <a:p>
            <a:endParaRPr lang="en-US" sz="800" dirty="0"/>
          </a:p>
        </p:txBody>
      </p:sp>
      <p:sp>
        <p:nvSpPr>
          <p:cNvPr id="11" name="10 CuadroTexto"/>
          <p:cNvSpPr txBox="1"/>
          <p:nvPr/>
        </p:nvSpPr>
        <p:spPr>
          <a:xfrm>
            <a:off x="0" y="6597352"/>
            <a:ext cx="7454285" cy="246221"/>
          </a:xfrm>
          <a:prstGeom prst="rect">
            <a:avLst/>
          </a:prstGeom>
          <a:solidFill>
            <a:schemeClr val="bg1"/>
          </a:solidFill>
        </p:spPr>
        <p:txBody>
          <a:bodyPr wrap="none" rtlCol="0">
            <a:spAutoFit/>
          </a:bodyPr>
          <a:lstStyle/>
          <a:p>
            <a:r>
              <a:rPr lang="es-MX" sz="1000" i="1" dirty="0" smtClean="0">
                <a:solidFill>
                  <a:prstClr val="black"/>
                </a:solidFill>
              </a:rPr>
              <a:t>Fuente: Elaboración propia con información de CONAFOR, INEGI e </a:t>
            </a:r>
            <a:r>
              <a:rPr lang="es-MX" sz="1000" i="1" dirty="0">
                <a:solidFill>
                  <a:prstClr val="black"/>
                </a:solidFill>
              </a:rPr>
              <a:t>INECC. El índice está disponible en la página del INECC www.irdef.gob.mx  </a:t>
            </a:r>
          </a:p>
        </p:txBody>
      </p:sp>
      <p:pic>
        <p:nvPicPr>
          <p:cNvPr id="8"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4037" y="2940037"/>
            <a:ext cx="4336246" cy="3350736"/>
          </a:xfrm>
          <a:prstGeom prst="rect">
            <a:avLst/>
          </a:prstGeom>
        </p:spPr>
      </p:pic>
      <p:sp>
        <p:nvSpPr>
          <p:cNvPr id="12" name="Título 1"/>
          <p:cNvSpPr txBox="1">
            <a:spLocks/>
          </p:cNvSpPr>
          <p:nvPr/>
        </p:nvSpPr>
        <p:spPr>
          <a:xfrm>
            <a:off x="3240984" y="2497419"/>
            <a:ext cx="5870927" cy="426827"/>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2000" b="1" kern="1200">
                <a:solidFill>
                  <a:srgbClr val="7F7F8F"/>
                </a:solidFill>
                <a:latin typeface="+mj-lt"/>
                <a:ea typeface="+mj-ea"/>
                <a:cs typeface="Times New Roman" pitchFamily="18" charset="0"/>
              </a:defRPr>
            </a:lvl1pPr>
          </a:lstStyle>
          <a:p>
            <a:r>
              <a:rPr lang="es-MX" sz="1800" dirty="0" smtClean="0">
                <a:solidFill>
                  <a:schemeClr val="tx1"/>
                </a:solidFill>
              </a:rPr>
              <a:t>Índice de Presión Económica a la Deforestación Versión 2.0.2</a:t>
            </a:r>
            <a:endParaRPr lang="es-MX" sz="1800" dirty="0">
              <a:solidFill>
                <a:schemeClr val="tx1"/>
              </a:solidFill>
            </a:endParaRPr>
          </a:p>
        </p:txBody>
      </p:sp>
      <p:sp>
        <p:nvSpPr>
          <p:cNvPr id="3" name="TextBox 2"/>
          <p:cNvSpPr txBox="1"/>
          <p:nvPr/>
        </p:nvSpPr>
        <p:spPr>
          <a:xfrm>
            <a:off x="611560" y="4285241"/>
            <a:ext cx="2664296" cy="477054"/>
          </a:xfrm>
          <a:prstGeom prst="rect">
            <a:avLst/>
          </a:prstGeom>
          <a:noFill/>
        </p:spPr>
        <p:txBody>
          <a:bodyPr wrap="square" rtlCol="0">
            <a:spAutoFit/>
          </a:bodyPr>
          <a:lstStyle/>
          <a:p>
            <a:r>
              <a:rPr lang="en-US" sz="2500" b="1" dirty="0" err="1" smtClean="0"/>
              <a:t>Focalización</a:t>
            </a:r>
            <a:endParaRPr lang="en-US" sz="2500" b="1" dirty="0"/>
          </a:p>
        </p:txBody>
      </p:sp>
    </p:spTree>
    <p:extLst>
      <p:ext uri="{BB962C8B-B14F-4D97-AF65-F5344CB8AC3E}">
        <p14:creationId xmlns:p14="http://schemas.microsoft.com/office/powerpoint/2010/main" val="193231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tx1"/>
                </a:solidFill>
              </a:rPr>
              <a:t>Medida 1 avances pre 2020: Iniciativa de reducción de emisiones del sector forestal</a:t>
            </a:r>
            <a:endParaRPr lang="es-MX" dirty="0">
              <a:solidFill>
                <a:schemeClr val="tx1"/>
              </a:solidFill>
            </a:endParaRPr>
          </a:p>
        </p:txBody>
      </p:sp>
      <p:sp>
        <p:nvSpPr>
          <p:cNvPr id="5" name="4 CuadroTexto"/>
          <p:cNvSpPr txBox="1"/>
          <p:nvPr/>
        </p:nvSpPr>
        <p:spPr>
          <a:xfrm>
            <a:off x="0" y="6309320"/>
            <a:ext cx="9144000" cy="253916"/>
          </a:xfrm>
          <a:prstGeom prst="rect">
            <a:avLst/>
          </a:prstGeom>
          <a:noFill/>
        </p:spPr>
        <p:txBody>
          <a:bodyPr wrap="square" rtlCol="0">
            <a:spAutoFit/>
          </a:bodyPr>
          <a:lstStyle/>
          <a:p>
            <a:r>
              <a:rPr lang="es-MX" sz="1050" i="1" dirty="0" smtClean="0">
                <a:latin typeface="+mj-lt"/>
                <a:cs typeface="Times New Roman" panose="02020603050405020304" pitchFamily="18" charset="0"/>
              </a:rPr>
              <a:t>Fuente: CONAFOR (Borrador, 2016). Iniciativa de Reducción de Emisiones.</a:t>
            </a:r>
            <a:endParaRPr lang="es-MX" sz="1050" i="1" dirty="0">
              <a:latin typeface="+mj-lt"/>
              <a:cs typeface="Times New Roman" panose="02020603050405020304" pitchFamily="18" charset="0"/>
            </a:endParaRPr>
          </a:p>
        </p:txBody>
      </p:sp>
      <p:sp>
        <p:nvSpPr>
          <p:cNvPr id="3" name="Content Placeholder 2"/>
          <p:cNvSpPr>
            <a:spLocks noGrp="1"/>
          </p:cNvSpPr>
          <p:nvPr>
            <p:ph idx="1"/>
          </p:nvPr>
        </p:nvSpPr>
        <p:spPr>
          <a:xfrm>
            <a:off x="251520" y="980728"/>
            <a:ext cx="8229600" cy="5112568"/>
          </a:xfrm>
        </p:spPr>
        <p:txBody>
          <a:bodyPr/>
          <a:lstStyle/>
          <a:p>
            <a:pPr marL="0" indent="0">
              <a:spcAft>
                <a:spcPts val="1200"/>
              </a:spcAft>
              <a:buNone/>
            </a:pPr>
            <a:r>
              <a:rPr lang="es-MX" b="1" dirty="0" smtClean="0">
                <a:solidFill>
                  <a:schemeClr val="tx2">
                    <a:lumMod val="60000"/>
                    <a:lumOff val="40000"/>
                  </a:schemeClr>
                </a:solidFill>
              </a:rPr>
              <a:t>Objetivo: proveer </a:t>
            </a:r>
            <a:r>
              <a:rPr lang="es-MX" b="1" dirty="0">
                <a:solidFill>
                  <a:srgbClr val="00FF00"/>
                </a:solidFill>
              </a:rPr>
              <a:t>incentivos positivos </a:t>
            </a:r>
            <a:r>
              <a:rPr lang="es-MX" b="1" dirty="0">
                <a:solidFill>
                  <a:schemeClr val="tx2">
                    <a:lumMod val="60000"/>
                    <a:lumOff val="40000"/>
                  </a:schemeClr>
                </a:solidFill>
              </a:rPr>
              <a:t>para reducir las emisiones de gases de efecto invernadero (</a:t>
            </a:r>
            <a:r>
              <a:rPr lang="es-MX" b="1" dirty="0" smtClean="0">
                <a:solidFill>
                  <a:schemeClr val="tx2">
                    <a:lumMod val="60000"/>
                    <a:lumOff val="40000"/>
                  </a:schemeClr>
                </a:solidFill>
              </a:rPr>
              <a:t>GEI)</a:t>
            </a:r>
            <a:endParaRPr lang="es-MX" dirty="0"/>
          </a:p>
          <a:p>
            <a:pPr>
              <a:spcAft>
                <a:spcPts val="1200"/>
              </a:spcAft>
            </a:pPr>
            <a:r>
              <a:rPr lang="es-MX" dirty="0" smtClean="0"/>
              <a:t>Protegiendo </a:t>
            </a:r>
            <a:r>
              <a:rPr lang="es-MX" dirty="0"/>
              <a:t>los bosques</a:t>
            </a:r>
            <a:r>
              <a:rPr lang="es-MX" dirty="0" smtClean="0"/>
              <a:t>,</a:t>
            </a:r>
          </a:p>
          <a:p>
            <a:pPr>
              <a:spcAft>
                <a:spcPts val="1200"/>
              </a:spcAft>
            </a:pPr>
            <a:r>
              <a:rPr lang="es-MX" dirty="0" smtClean="0"/>
              <a:t>Conservando </a:t>
            </a:r>
            <a:r>
              <a:rPr lang="es-MX" dirty="0"/>
              <a:t>la </a:t>
            </a:r>
            <a:r>
              <a:rPr lang="es-MX" dirty="0" smtClean="0"/>
              <a:t>biodiversidad</a:t>
            </a:r>
          </a:p>
          <a:p>
            <a:pPr>
              <a:spcAft>
                <a:spcPts val="1200"/>
              </a:spcAft>
            </a:pPr>
            <a:r>
              <a:rPr lang="es-MX" dirty="0" smtClean="0"/>
              <a:t>Mejorando </a:t>
            </a:r>
            <a:r>
              <a:rPr lang="es-MX" dirty="0"/>
              <a:t>los medios de vida de poblaciones indígenas y comunidades locales dependientes de los bosques.</a:t>
            </a:r>
          </a:p>
          <a:p>
            <a:pPr marL="0" indent="0" algn="just">
              <a:buNone/>
            </a:pPr>
            <a:r>
              <a:rPr lang="es-MX" b="1" dirty="0">
                <a:solidFill>
                  <a:schemeClr val="tx2">
                    <a:lumMod val="60000"/>
                    <a:lumOff val="40000"/>
                  </a:schemeClr>
                </a:solidFill>
              </a:rPr>
              <a:t> </a:t>
            </a:r>
            <a:r>
              <a:rPr lang="es-MX" b="1" dirty="0" smtClean="0">
                <a:solidFill>
                  <a:schemeClr val="tx2">
                    <a:lumMod val="60000"/>
                    <a:lumOff val="40000"/>
                  </a:schemeClr>
                </a:solidFill>
              </a:rPr>
              <a:t>Actividades: Programas </a:t>
            </a:r>
            <a:r>
              <a:rPr lang="es-MX" b="1" dirty="0">
                <a:solidFill>
                  <a:schemeClr val="tx2">
                    <a:lumMod val="60000"/>
                    <a:lumOff val="40000"/>
                  </a:schemeClr>
                </a:solidFill>
              </a:rPr>
              <a:t>de Inversión </a:t>
            </a:r>
            <a:r>
              <a:rPr lang="es-MX" b="1" dirty="0" smtClean="0">
                <a:solidFill>
                  <a:schemeClr val="tx2">
                    <a:lumMod val="60000"/>
                    <a:lumOff val="40000"/>
                  </a:schemeClr>
                </a:solidFill>
              </a:rPr>
              <a:t>duración de </a:t>
            </a:r>
            <a:r>
              <a:rPr lang="es-MX" b="1" dirty="0" smtClean="0"/>
              <a:t>5 </a:t>
            </a:r>
            <a:r>
              <a:rPr lang="es-MX" b="1" dirty="0"/>
              <a:t>años: </a:t>
            </a:r>
            <a:r>
              <a:rPr lang="es-MX" dirty="0" smtClean="0"/>
              <a:t>2016-2020</a:t>
            </a:r>
            <a:r>
              <a:rPr lang="es-MX" dirty="0"/>
              <a:t>. </a:t>
            </a:r>
          </a:p>
        </p:txBody>
      </p:sp>
      <p:sp>
        <p:nvSpPr>
          <p:cNvPr id="6" name="Rectangle 5"/>
          <p:cNvSpPr/>
          <p:nvPr/>
        </p:nvSpPr>
        <p:spPr>
          <a:xfrm>
            <a:off x="1763688" y="4653136"/>
            <a:ext cx="4572000" cy="923330"/>
          </a:xfrm>
          <a:prstGeom prst="rect">
            <a:avLst/>
          </a:prstGeom>
        </p:spPr>
        <p:txBody>
          <a:bodyPr>
            <a:spAutoFit/>
          </a:bodyPr>
          <a:lstStyle/>
          <a:p>
            <a:pPr algn="ctr"/>
            <a:r>
              <a:rPr lang="es-MX" b="1" i="1" dirty="0"/>
              <a:t>experiencias contribuirán a la implementación de la Estrategia REDD+ a nivel nacional.” (Borrador IRE, 2016)</a:t>
            </a:r>
          </a:p>
        </p:txBody>
      </p:sp>
    </p:spTree>
    <p:extLst>
      <p:ext uri="{BB962C8B-B14F-4D97-AF65-F5344CB8AC3E}">
        <p14:creationId xmlns:p14="http://schemas.microsoft.com/office/powerpoint/2010/main" val="1594607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solidFill>
                  <a:schemeClr val="tx1"/>
                </a:solidFill>
              </a:rPr>
              <a:t>Presupuesto para los programas de inversión de la IRE</a:t>
            </a:r>
            <a:endParaRPr lang="en-US" dirty="0">
              <a:solidFill>
                <a:schemeClr val="tx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735001037"/>
              </p:ext>
            </p:extLst>
          </p:nvPr>
        </p:nvGraphicFramePr>
        <p:xfrm>
          <a:off x="323528" y="980728"/>
          <a:ext cx="8270875" cy="5470525"/>
        </p:xfrm>
        <a:graphic>
          <a:graphicData uri="http://schemas.openxmlformats.org/presentationml/2006/ole">
            <mc:AlternateContent xmlns:mc="http://schemas.openxmlformats.org/markup-compatibility/2006">
              <mc:Choice xmlns:v="urn:schemas-microsoft-com:vml" Requires="v">
                <p:oleObj spid="_x0000_s5146" name="Document" r:id="rId3" imgW="8270601" imgH="5469826" progId="Word.Document.12">
                  <p:embed/>
                </p:oleObj>
              </mc:Choice>
              <mc:Fallback>
                <p:oleObj name="Document" r:id="rId3" imgW="8270601" imgH="5469826" progId="Word.Document.12">
                  <p:embed/>
                  <p:pic>
                    <p:nvPicPr>
                      <p:cNvPr id="0" name=""/>
                      <p:cNvPicPr/>
                      <p:nvPr/>
                    </p:nvPicPr>
                    <p:blipFill>
                      <a:blip r:embed="rId4"/>
                      <a:stretch>
                        <a:fillRect/>
                      </a:stretch>
                    </p:blipFill>
                    <p:spPr>
                      <a:xfrm>
                        <a:off x="323528" y="980728"/>
                        <a:ext cx="8270875" cy="5470525"/>
                      </a:xfrm>
                      <a:prstGeom prst="rect">
                        <a:avLst/>
                      </a:prstGeom>
                    </p:spPr>
                  </p:pic>
                </p:oleObj>
              </mc:Fallback>
            </mc:AlternateContent>
          </a:graphicData>
        </a:graphic>
      </p:graphicFrame>
      <p:sp>
        <p:nvSpPr>
          <p:cNvPr id="4" name="4 CuadroTexto"/>
          <p:cNvSpPr txBox="1"/>
          <p:nvPr/>
        </p:nvSpPr>
        <p:spPr>
          <a:xfrm>
            <a:off x="252536" y="6525344"/>
            <a:ext cx="9144000" cy="253916"/>
          </a:xfrm>
          <a:prstGeom prst="rect">
            <a:avLst/>
          </a:prstGeom>
          <a:noFill/>
        </p:spPr>
        <p:txBody>
          <a:bodyPr wrap="square" rtlCol="0">
            <a:spAutoFit/>
          </a:bodyPr>
          <a:lstStyle/>
          <a:p>
            <a:r>
              <a:rPr lang="es-MX" sz="1050" i="1" dirty="0" smtClean="0">
                <a:latin typeface="+mj-lt"/>
                <a:cs typeface="Times New Roman" panose="02020603050405020304" pitchFamily="18" charset="0"/>
              </a:rPr>
              <a:t>Fuente: CONAFOR (Borrador, 2016). Iniciativa de Reducción de Emisiones.</a:t>
            </a:r>
            <a:endParaRPr lang="es-MX" sz="1050" i="1" dirty="0">
              <a:latin typeface="+mj-lt"/>
              <a:cs typeface="Times New Roman" panose="02020603050405020304" pitchFamily="18" charset="0"/>
            </a:endParaRPr>
          </a:p>
        </p:txBody>
      </p:sp>
    </p:spTree>
    <p:extLst>
      <p:ext uri="{BB962C8B-B14F-4D97-AF65-F5344CB8AC3E}">
        <p14:creationId xmlns:p14="http://schemas.microsoft.com/office/powerpoint/2010/main" val="2132999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5496" y="908720"/>
            <a:ext cx="4684670" cy="5786199"/>
          </a:xfrm>
          <a:prstGeom prst="rect">
            <a:avLst/>
          </a:prstGeom>
          <a:noFill/>
        </p:spPr>
        <p:txBody>
          <a:bodyPr wrap="square" rtlCol="0">
            <a:spAutoFit/>
          </a:bodyPr>
          <a:lstStyle/>
          <a:p>
            <a:r>
              <a:rPr lang="es-MX" b="1" dirty="0" smtClean="0">
                <a:latin typeface="+mj-lt"/>
              </a:rPr>
              <a:t>Estrategia 1: </a:t>
            </a:r>
            <a:r>
              <a:rPr lang="es-MX" b="1" u="sng" dirty="0" smtClean="0">
                <a:latin typeface="+mj-lt"/>
              </a:rPr>
              <a:t>Intensificar</a:t>
            </a:r>
            <a:r>
              <a:rPr lang="es-MX" b="1" dirty="0" smtClean="0">
                <a:latin typeface="+mj-lt"/>
              </a:rPr>
              <a:t> la silvicultura en áreas bajo manejo. </a:t>
            </a:r>
          </a:p>
          <a:p>
            <a:r>
              <a:rPr lang="es-MX" sz="1600" b="1" dirty="0" smtClean="0">
                <a:latin typeface="+mj-lt"/>
              </a:rPr>
              <a:t>ENAIPROS se </a:t>
            </a:r>
            <a:r>
              <a:rPr lang="es-MX" sz="1600" dirty="0">
                <a:latin typeface="+mj-lt"/>
              </a:rPr>
              <a:t>llega, 8.9 millones </a:t>
            </a:r>
            <a:r>
              <a:rPr lang="es-MX" sz="1600" dirty="0" smtClean="0">
                <a:latin typeface="+mj-lt"/>
              </a:rPr>
              <a:t>a 11 millones de m3r de los cuales serán de bosques naturales y 2.1 de plantaciones forestales comerciales.</a:t>
            </a:r>
          </a:p>
          <a:p>
            <a:endParaRPr lang="es-MX" sz="1600" dirty="0">
              <a:latin typeface="+mj-lt"/>
            </a:endParaRPr>
          </a:p>
          <a:p>
            <a:r>
              <a:rPr lang="es-MX" b="1" dirty="0">
                <a:latin typeface="+mj-lt"/>
              </a:rPr>
              <a:t>Estrategia 2: </a:t>
            </a:r>
            <a:r>
              <a:rPr lang="es-MX" b="1" u="sng" dirty="0">
                <a:latin typeface="+mj-lt"/>
              </a:rPr>
              <a:t>Incorporar</a:t>
            </a:r>
            <a:r>
              <a:rPr lang="es-MX" b="1" dirty="0">
                <a:latin typeface="+mj-lt"/>
              </a:rPr>
              <a:t> 3.35 millones de hectáreas con potencial de incorporarse al manejo</a:t>
            </a:r>
            <a:r>
              <a:rPr lang="es-MX" dirty="0">
                <a:latin typeface="+mj-lt"/>
              </a:rPr>
              <a:t>.</a:t>
            </a:r>
          </a:p>
          <a:p>
            <a:pPr marL="360000" indent="-180000">
              <a:buFont typeface="Wingdings" panose="05000000000000000000" pitchFamily="2" charset="2"/>
              <a:buChar char="ü"/>
            </a:pPr>
            <a:r>
              <a:rPr lang="es-MX" sz="1600" dirty="0" smtClean="0">
                <a:latin typeface="+mj-lt"/>
              </a:rPr>
              <a:t>Se </a:t>
            </a:r>
            <a:r>
              <a:rPr lang="es-MX" sz="1600" dirty="0">
                <a:latin typeface="+mj-lt"/>
              </a:rPr>
              <a:t>ha detectado una superficie potencial para incorporarse al manejo de 6.7 millones de ha</a:t>
            </a:r>
            <a:r>
              <a:rPr lang="es-MX" sz="1600" dirty="0" smtClean="0">
                <a:latin typeface="+mj-lt"/>
              </a:rPr>
              <a:t>.</a:t>
            </a:r>
            <a:endParaRPr lang="es-MX" sz="1600" dirty="0">
              <a:latin typeface="+mj-lt"/>
            </a:endParaRPr>
          </a:p>
          <a:p>
            <a:pPr marL="360000" indent="-180000">
              <a:buFont typeface="Wingdings" panose="05000000000000000000" pitchFamily="2" charset="2"/>
              <a:buChar char="ü"/>
            </a:pPr>
            <a:r>
              <a:rPr lang="es-MX" sz="1600" dirty="0">
                <a:latin typeface="+mj-lt"/>
              </a:rPr>
              <a:t>Si se incorpora el 50% </a:t>
            </a:r>
            <a:r>
              <a:rPr lang="es-MX" sz="1600" dirty="0" smtClean="0">
                <a:latin typeface="+mj-lt"/>
              </a:rPr>
              <a:t>de la superficie se </a:t>
            </a:r>
            <a:r>
              <a:rPr lang="es-MX" sz="1600" dirty="0">
                <a:latin typeface="+mj-lt"/>
              </a:rPr>
              <a:t>tendría un aporte adicional a la producción forestal de 5.36 millones de m3.</a:t>
            </a:r>
          </a:p>
          <a:p>
            <a:endParaRPr lang="es-MX" dirty="0">
              <a:latin typeface="+mj-lt"/>
            </a:endParaRPr>
          </a:p>
          <a:p>
            <a:r>
              <a:rPr lang="es-MX" b="1" dirty="0">
                <a:latin typeface="+mj-lt"/>
              </a:rPr>
              <a:t>Estrategia 3. Establecer </a:t>
            </a:r>
            <a:r>
              <a:rPr lang="es-MX" b="1" u="sng" dirty="0">
                <a:latin typeface="+mj-lt"/>
              </a:rPr>
              <a:t>plantaciones</a:t>
            </a:r>
            <a:r>
              <a:rPr lang="es-MX" b="1" dirty="0">
                <a:latin typeface="+mj-lt"/>
              </a:rPr>
              <a:t> forestales comerciales.</a:t>
            </a:r>
          </a:p>
          <a:p>
            <a:pPr marL="252000"/>
            <a:r>
              <a:rPr lang="es-MX" sz="1600" dirty="0" smtClean="0">
                <a:latin typeface="+mj-lt"/>
              </a:rPr>
              <a:t>Si </a:t>
            </a:r>
            <a:r>
              <a:rPr lang="es-MX" sz="1600" dirty="0">
                <a:latin typeface="+mj-lt"/>
              </a:rPr>
              <a:t>se continúa con un ritmo anual, a partir de 2018, de establecer 30 mil ha/año, se estima que tendrían un volumen disponible de alrededor de </a:t>
            </a:r>
            <a:r>
              <a:rPr lang="es-MX" sz="1600" b="1" dirty="0">
                <a:latin typeface="+mj-lt"/>
              </a:rPr>
              <a:t>5.6 millones </a:t>
            </a:r>
            <a:r>
              <a:rPr lang="es-MX" sz="1600" dirty="0">
                <a:latin typeface="+mj-lt"/>
              </a:rPr>
              <a:t>de metros cúbicos en 2030.</a:t>
            </a:r>
          </a:p>
          <a:p>
            <a:endParaRPr lang="es-MX" dirty="0" smtClean="0">
              <a:latin typeface="+mj-lt"/>
            </a:endParaRPr>
          </a:p>
        </p:txBody>
      </p:sp>
      <p:sp>
        <p:nvSpPr>
          <p:cNvPr id="2" name="1 Título"/>
          <p:cNvSpPr>
            <a:spLocks noGrp="1"/>
          </p:cNvSpPr>
          <p:nvPr>
            <p:ph type="title"/>
          </p:nvPr>
        </p:nvSpPr>
        <p:spPr/>
        <p:txBody>
          <a:bodyPr>
            <a:normAutofit/>
          </a:bodyPr>
          <a:lstStyle/>
          <a:p>
            <a:r>
              <a:rPr lang="es-MX" dirty="0" smtClean="0">
                <a:solidFill>
                  <a:schemeClr val="tx1"/>
                </a:solidFill>
              </a:rPr>
              <a:t>Medida 2: RUTA </a:t>
            </a:r>
            <a:r>
              <a:rPr lang="es-MX" dirty="0">
                <a:solidFill>
                  <a:schemeClr val="tx1"/>
                </a:solidFill>
              </a:rPr>
              <a:t>CRÍTICA PARA ALCANZAR LA PRODUCCIÓN FORESTAL MADERABLE AL </a:t>
            </a:r>
            <a:r>
              <a:rPr lang="es-MX" dirty="0" smtClean="0">
                <a:solidFill>
                  <a:schemeClr val="tx1"/>
                </a:solidFill>
              </a:rPr>
              <a:t>2030</a:t>
            </a:r>
            <a:endParaRPr lang="es-MX" dirty="0">
              <a:solidFill>
                <a:schemeClr val="tx1"/>
              </a:solidFill>
            </a:endParaRPr>
          </a:p>
        </p:txBody>
      </p:sp>
      <p:sp>
        <p:nvSpPr>
          <p:cNvPr id="6" name="5 CuadroTexto"/>
          <p:cNvSpPr txBox="1"/>
          <p:nvPr/>
        </p:nvSpPr>
        <p:spPr>
          <a:xfrm>
            <a:off x="0" y="6669360"/>
            <a:ext cx="9144000" cy="253916"/>
          </a:xfrm>
          <a:prstGeom prst="rect">
            <a:avLst/>
          </a:prstGeom>
          <a:noFill/>
        </p:spPr>
        <p:txBody>
          <a:bodyPr wrap="square" rtlCol="0">
            <a:spAutoFit/>
          </a:bodyPr>
          <a:lstStyle/>
          <a:p>
            <a:r>
              <a:rPr lang="es-MX" sz="1050" i="1" dirty="0" smtClean="0">
                <a:latin typeface="+mj-lt"/>
                <a:cs typeface="Times New Roman" panose="02020603050405020304" pitchFamily="18" charset="0"/>
              </a:rPr>
              <a:t>Fuente: CONAFOR. (2016). Presentación de la Gerencia de Fomento a la Producción Forestal Sustentable. 20 de Agosto de 2016 en oficinas centrales de CONAFOR.</a:t>
            </a:r>
            <a:endParaRPr lang="es-MX" sz="1050" i="1" dirty="0">
              <a:latin typeface="+mj-lt"/>
              <a:cs typeface="Times New Roman" panose="02020603050405020304" pitchFamily="18" charset="0"/>
            </a:endParaRPr>
          </a:p>
        </p:txBody>
      </p:sp>
      <p:graphicFrame>
        <p:nvGraphicFramePr>
          <p:cNvPr id="7" name="4 Gráfico"/>
          <p:cNvGraphicFramePr>
            <a:graphicFrameLocks/>
          </p:cNvGraphicFramePr>
          <p:nvPr>
            <p:extLst>
              <p:ext uri="{D42A27DB-BD31-4B8C-83A1-F6EECF244321}">
                <p14:modId xmlns:p14="http://schemas.microsoft.com/office/powerpoint/2010/main" val="3670885545"/>
              </p:ext>
            </p:extLst>
          </p:nvPr>
        </p:nvGraphicFramePr>
        <p:xfrm>
          <a:off x="4644008" y="980728"/>
          <a:ext cx="4320480"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7643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Conclusiones</a:t>
            </a:r>
            <a:endParaRPr lang="en-US" dirty="0">
              <a:solidFill>
                <a:schemeClr val="tx1"/>
              </a:solidFill>
            </a:endParaRPr>
          </a:p>
        </p:txBody>
      </p:sp>
      <p:sp>
        <p:nvSpPr>
          <p:cNvPr id="3" name="Content Placeholder 2"/>
          <p:cNvSpPr>
            <a:spLocks noGrp="1"/>
          </p:cNvSpPr>
          <p:nvPr>
            <p:ph idx="1"/>
          </p:nvPr>
        </p:nvSpPr>
        <p:spPr>
          <a:xfrm>
            <a:off x="251520" y="1124744"/>
            <a:ext cx="8229600" cy="4896544"/>
          </a:xfrm>
        </p:spPr>
        <p:txBody>
          <a:bodyPr>
            <a:normAutofit fontScale="85000" lnSpcReduction="10000"/>
          </a:bodyPr>
          <a:lstStyle/>
          <a:p>
            <a:pPr marL="457200" indent="-457200">
              <a:buFont typeface="+mj-lt"/>
              <a:buAutoNum type="arabicPeriod"/>
            </a:pPr>
            <a:endParaRPr lang="en-US" sz="2800" dirty="0" smtClean="0"/>
          </a:p>
          <a:p>
            <a:pPr marL="457200" indent="-457200">
              <a:buFont typeface="+mj-lt"/>
              <a:buAutoNum type="arabicPeriod"/>
            </a:pPr>
            <a:r>
              <a:rPr lang="en-US" sz="2800" dirty="0" err="1" smtClean="0"/>
              <a:t>Recorte</a:t>
            </a:r>
            <a:r>
              <a:rPr lang="en-US" sz="2800" dirty="0" smtClean="0"/>
              <a:t> </a:t>
            </a:r>
            <a:r>
              <a:rPr lang="en-US" sz="2800" dirty="0" err="1" smtClean="0"/>
              <a:t>presupuestal</a:t>
            </a:r>
            <a:r>
              <a:rPr lang="en-US" sz="2800" dirty="0" smtClean="0"/>
              <a:t>:  </a:t>
            </a:r>
            <a:r>
              <a:rPr lang="en-US" sz="2800" dirty="0" err="1" smtClean="0"/>
              <a:t>Hacer</a:t>
            </a:r>
            <a:r>
              <a:rPr lang="en-US" sz="2800" dirty="0" smtClean="0"/>
              <a:t> </a:t>
            </a:r>
            <a:r>
              <a:rPr lang="en-US" sz="2800" dirty="0" err="1" smtClean="0"/>
              <a:t>más</a:t>
            </a:r>
            <a:r>
              <a:rPr lang="en-US" sz="2800" dirty="0" smtClean="0"/>
              <a:t> con </a:t>
            </a:r>
            <a:r>
              <a:rPr lang="en-US" sz="2800" dirty="0" err="1" smtClean="0"/>
              <a:t>menos</a:t>
            </a:r>
            <a:r>
              <a:rPr lang="en-US" sz="2800" dirty="0" smtClean="0"/>
              <a:t>. </a:t>
            </a:r>
            <a:r>
              <a:rPr lang="en-US" sz="2800" dirty="0" err="1" smtClean="0"/>
              <a:t>Reforzar</a:t>
            </a:r>
            <a:r>
              <a:rPr lang="en-US" sz="2800" dirty="0" smtClean="0"/>
              <a:t> la </a:t>
            </a:r>
            <a:r>
              <a:rPr lang="en-US" sz="2800" dirty="0" err="1" smtClean="0"/>
              <a:t>focalización</a:t>
            </a:r>
            <a:r>
              <a:rPr lang="en-US" sz="2800" dirty="0" smtClean="0"/>
              <a:t>.</a:t>
            </a:r>
            <a:endParaRPr lang="en-US" sz="2800" dirty="0" smtClean="0"/>
          </a:p>
          <a:p>
            <a:pPr marL="457200" indent="-457200">
              <a:buFont typeface="+mj-lt"/>
              <a:buAutoNum type="arabicPeriod"/>
            </a:pPr>
            <a:endParaRPr lang="en-US" sz="2800" dirty="0" smtClean="0"/>
          </a:p>
          <a:p>
            <a:pPr marL="457200" indent="-457200">
              <a:buFont typeface="+mj-lt"/>
              <a:buAutoNum type="arabicPeriod"/>
            </a:pPr>
            <a:r>
              <a:rPr lang="en-US" sz="2800" dirty="0" err="1" smtClean="0"/>
              <a:t>Metas</a:t>
            </a:r>
            <a:r>
              <a:rPr lang="en-US" sz="2800" dirty="0" smtClean="0"/>
              <a:t> </a:t>
            </a:r>
            <a:r>
              <a:rPr lang="en-US" sz="2800" dirty="0" err="1" smtClean="0"/>
              <a:t>condicionales</a:t>
            </a:r>
            <a:r>
              <a:rPr lang="en-US" sz="2800" dirty="0" smtClean="0"/>
              <a:t>:  </a:t>
            </a:r>
            <a:r>
              <a:rPr lang="en-US" sz="2800" dirty="0" err="1" smtClean="0"/>
              <a:t>Canalizar</a:t>
            </a:r>
            <a:r>
              <a:rPr lang="en-US" sz="2800" dirty="0" smtClean="0"/>
              <a:t> </a:t>
            </a:r>
            <a:r>
              <a:rPr lang="en-US" sz="2800" dirty="0" err="1" smtClean="0"/>
              <a:t>recursos</a:t>
            </a:r>
            <a:r>
              <a:rPr lang="en-US" sz="2800" dirty="0" smtClean="0"/>
              <a:t> </a:t>
            </a:r>
            <a:r>
              <a:rPr lang="en-US" sz="2800" dirty="0" err="1" smtClean="0"/>
              <a:t>externos</a:t>
            </a:r>
            <a:endParaRPr lang="en-US" sz="2800" dirty="0" smtClean="0"/>
          </a:p>
          <a:p>
            <a:pPr marL="457200" indent="-457200">
              <a:buFont typeface="+mj-lt"/>
              <a:buAutoNum type="arabicPeriod"/>
            </a:pPr>
            <a:endParaRPr lang="en-US" sz="2800" dirty="0" smtClean="0"/>
          </a:p>
          <a:p>
            <a:pPr marL="457200" indent="-457200">
              <a:buFont typeface="+mj-lt"/>
              <a:buAutoNum type="arabicPeriod"/>
            </a:pPr>
            <a:r>
              <a:rPr lang="en-US" sz="2800" dirty="0" err="1" smtClean="0"/>
              <a:t>Desarrollo</a:t>
            </a:r>
            <a:r>
              <a:rPr lang="en-US" sz="2800" dirty="0" smtClean="0"/>
              <a:t> de </a:t>
            </a:r>
            <a:r>
              <a:rPr lang="en-US" sz="2800" dirty="0" err="1" smtClean="0"/>
              <a:t>diálogos</a:t>
            </a:r>
            <a:r>
              <a:rPr lang="en-US" sz="2800" dirty="0" smtClean="0"/>
              <a:t> </a:t>
            </a:r>
            <a:r>
              <a:rPr lang="en-US" sz="2800" dirty="0" err="1" smtClean="0"/>
              <a:t>Público</a:t>
            </a:r>
            <a:r>
              <a:rPr lang="en-US" sz="2800" dirty="0" smtClean="0"/>
              <a:t> </a:t>
            </a:r>
            <a:r>
              <a:rPr lang="en-US" sz="2800" dirty="0" err="1" smtClean="0"/>
              <a:t>Privados</a:t>
            </a:r>
            <a:endParaRPr lang="en-US" sz="2800" dirty="0" smtClean="0"/>
          </a:p>
          <a:p>
            <a:pPr marL="457200" indent="-457200">
              <a:buFont typeface="+mj-lt"/>
              <a:buAutoNum type="arabicPeriod"/>
            </a:pPr>
            <a:endParaRPr lang="en-US" sz="2800" dirty="0"/>
          </a:p>
          <a:p>
            <a:pPr marL="457200" indent="-457200">
              <a:buFont typeface="+mj-lt"/>
              <a:buAutoNum type="arabicPeriod"/>
            </a:pPr>
            <a:r>
              <a:rPr lang="en-US" sz="2800" dirty="0" err="1" smtClean="0"/>
              <a:t>Evaluación</a:t>
            </a:r>
            <a:r>
              <a:rPr lang="en-US" sz="2800" dirty="0" smtClean="0"/>
              <a:t> de </a:t>
            </a:r>
            <a:r>
              <a:rPr lang="en-US" sz="2800" dirty="0" err="1" smtClean="0"/>
              <a:t>políticas</a:t>
            </a:r>
            <a:r>
              <a:rPr lang="en-US" sz="2800" dirty="0" smtClean="0"/>
              <a:t>.  </a:t>
            </a:r>
            <a:r>
              <a:rPr lang="en-US" sz="2800" dirty="0" err="1" smtClean="0"/>
              <a:t>Métricas</a:t>
            </a:r>
            <a:r>
              <a:rPr lang="en-US" sz="2800" dirty="0" smtClean="0"/>
              <a:t> </a:t>
            </a:r>
            <a:r>
              <a:rPr lang="en-US" sz="2800" dirty="0" err="1" smtClean="0"/>
              <a:t>claras</a:t>
            </a:r>
            <a:r>
              <a:rPr lang="en-US" sz="2800" dirty="0" smtClean="0"/>
              <a:t>.  </a:t>
            </a:r>
            <a:r>
              <a:rPr lang="en-US" sz="2800" dirty="0" err="1" smtClean="0"/>
              <a:t>Diseños</a:t>
            </a:r>
            <a:r>
              <a:rPr lang="en-US" sz="2800" dirty="0" smtClean="0"/>
              <a:t> </a:t>
            </a:r>
            <a:r>
              <a:rPr lang="en-US" sz="2800" dirty="0" err="1" smtClean="0"/>
              <a:t>evaluables</a:t>
            </a:r>
            <a:r>
              <a:rPr lang="en-US" sz="2800" dirty="0" smtClean="0"/>
              <a:t>. </a:t>
            </a:r>
            <a:endParaRPr lang="en-US" sz="2800" dirty="0" smtClean="0"/>
          </a:p>
          <a:p>
            <a:pPr marL="457200" indent="-457200">
              <a:buFont typeface="+mj-lt"/>
              <a:buAutoNum type="arabicPeriod"/>
            </a:pPr>
            <a:endParaRPr lang="en-US" sz="2800" dirty="0" smtClean="0"/>
          </a:p>
          <a:p>
            <a:pPr marL="457200" indent="-457200">
              <a:buFont typeface="+mj-lt"/>
              <a:buAutoNum type="arabicPeriod"/>
            </a:pPr>
            <a:r>
              <a:rPr lang="en-US" sz="2800" dirty="0" smtClean="0"/>
              <a:t>INECC </a:t>
            </a:r>
            <a:r>
              <a:rPr lang="en-US" sz="2800" dirty="0" err="1" smtClean="0"/>
              <a:t>evalúa</a:t>
            </a:r>
            <a:r>
              <a:rPr lang="en-US" sz="2800" dirty="0" smtClean="0"/>
              <a:t> </a:t>
            </a:r>
            <a:r>
              <a:rPr lang="en-US" sz="2800" dirty="0" err="1" smtClean="0"/>
              <a:t>políticas</a:t>
            </a:r>
            <a:r>
              <a:rPr lang="en-US" sz="2800" dirty="0" smtClean="0"/>
              <a:t> de </a:t>
            </a:r>
            <a:r>
              <a:rPr lang="en-US" sz="2800" dirty="0" err="1" smtClean="0"/>
              <a:t>Cambio</a:t>
            </a:r>
            <a:r>
              <a:rPr lang="en-US" sz="2800" dirty="0" smtClean="0"/>
              <a:t> </a:t>
            </a:r>
            <a:r>
              <a:rPr lang="en-US" sz="2800" dirty="0" err="1" smtClean="0"/>
              <a:t>Climático</a:t>
            </a:r>
            <a:r>
              <a:rPr lang="en-US" sz="2800" dirty="0" smtClean="0"/>
              <a:t>.  </a:t>
            </a:r>
            <a:r>
              <a:rPr lang="en-US" sz="2800" dirty="0" err="1" smtClean="0"/>
              <a:t>Información</a:t>
            </a:r>
            <a:r>
              <a:rPr lang="en-US" sz="2800" dirty="0" smtClean="0"/>
              <a:t> a SEMARNAT, SHCP, </a:t>
            </a:r>
            <a:r>
              <a:rPr lang="en-US" sz="2800" dirty="0" err="1" smtClean="0"/>
              <a:t>Congreso</a:t>
            </a:r>
            <a:r>
              <a:rPr lang="en-US" sz="2800" dirty="0" smtClean="0"/>
              <a:t>, </a:t>
            </a:r>
            <a:r>
              <a:rPr lang="en-US" sz="2800" dirty="0" err="1" smtClean="0"/>
              <a:t>Senado</a:t>
            </a:r>
            <a:r>
              <a:rPr lang="en-US" sz="2800" dirty="0"/>
              <a:t> </a:t>
            </a:r>
            <a:r>
              <a:rPr lang="en-US" sz="2800" dirty="0" smtClean="0"/>
              <a:t>entre </a:t>
            </a:r>
            <a:r>
              <a:rPr lang="en-US" sz="2800" dirty="0" err="1" smtClean="0"/>
              <a:t>otros</a:t>
            </a:r>
            <a:r>
              <a:rPr lang="en-US" sz="2800" dirty="0" smtClean="0"/>
              <a:t> </a:t>
            </a:r>
            <a:r>
              <a:rPr lang="en-US" sz="2800" dirty="0" err="1" smtClean="0"/>
              <a:t>actores</a:t>
            </a:r>
            <a:r>
              <a:rPr lang="en-US" sz="2800" dirty="0" smtClean="0"/>
              <a:t>. </a:t>
            </a:r>
            <a:endParaRPr lang="en-US" sz="2800" dirty="0"/>
          </a:p>
          <a:p>
            <a:endParaRPr lang="en-US" dirty="0"/>
          </a:p>
        </p:txBody>
      </p:sp>
    </p:spTree>
    <p:extLst>
      <p:ext uri="{BB962C8B-B14F-4D97-AF65-F5344CB8AC3E}">
        <p14:creationId xmlns:p14="http://schemas.microsoft.com/office/powerpoint/2010/main" val="1491467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15616" y="1484784"/>
            <a:ext cx="5256584" cy="885756"/>
          </a:xfrm>
        </p:spPr>
        <p:txBody>
          <a:bodyPr>
            <a:noAutofit/>
          </a:bodyPr>
          <a:lstStyle/>
          <a:p>
            <a:pPr marL="88900" indent="-88900" algn="just" defTabSz="914400">
              <a:defRPr/>
            </a:pPr>
            <a:r>
              <a:rPr lang="es-MX" sz="2800" b="1" dirty="0">
                <a:solidFill>
                  <a:srgbClr val="7F7F8F"/>
                </a:solidFill>
                <a:cs typeface="Times New Roman" pitchFamily="18" charset="0"/>
              </a:rPr>
              <a:t>¡Gracias por su atención!</a:t>
            </a:r>
          </a:p>
        </p:txBody>
      </p:sp>
      <p:sp>
        <p:nvSpPr>
          <p:cNvPr id="8" name="7 Rectángulo"/>
          <p:cNvSpPr/>
          <p:nvPr/>
        </p:nvSpPr>
        <p:spPr>
          <a:xfrm>
            <a:off x="1835696" y="3532654"/>
            <a:ext cx="5544616" cy="1908215"/>
          </a:xfrm>
          <a:prstGeom prst="rect">
            <a:avLst/>
          </a:prstGeom>
        </p:spPr>
        <p:txBody>
          <a:bodyPr wrap="square">
            <a:spAutoFit/>
          </a:bodyPr>
          <a:lstStyle/>
          <a:p>
            <a:pPr lvl="0" algn="ctr" defTabSz="457200">
              <a:spcBef>
                <a:spcPct val="0"/>
              </a:spcBef>
              <a:defRPr/>
            </a:pPr>
            <a:r>
              <a:rPr lang="es-MX" sz="1400" dirty="0">
                <a:solidFill>
                  <a:prstClr val="black"/>
                </a:solidFill>
                <a:cs typeface="Times New Roman" pitchFamily="18" charset="0"/>
              </a:rPr>
              <a:t>Dirección de Economía de los Recursos Naturales</a:t>
            </a:r>
          </a:p>
          <a:p>
            <a:pPr lvl="0" algn="ctr" defTabSz="457200">
              <a:spcBef>
                <a:spcPct val="0"/>
              </a:spcBef>
              <a:defRPr/>
            </a:pPr>
            <a:r>
              <a:rPr lang="es-MX" sz="1400" dirty="0">
                <a:solidFill>
                  <a:prstClr val="black"/>
                </a:solidFill>
                <a:cs typeface="Times New Roman" pitchFamily="18" charset="0"/>
              </a:rPr>
              <a:t>Coordinación General de Crecimiento Verde</a:t>
            </a:r>
          </a:p>
          <a:p>
            <a:pPr lvl="0" algn="ctr" defTabSz="457200">
              <a:spcBef>
                <a:spcPct val="0"/>
              </a:spcBef>
              <a:spcAft>
                <a:spcPts val="600"/>
              </a:spcAft>
              <a:defRPr/>
            </a:pPr>
            <a:r>
              <a:rPr lang="es-MX" sz="1400" u="sng" dirty="0">
                <a:solidFill>
                  <a:srgbClr val="000000"/>
                </a:solidFill>
                <a:cs typeface="Times New Roman" pitchFamily="18" charset="0"/>
              </a:rPr>
              <a:t>www.inecc.gob.mx</a:t>
            </a:r>
          </a:p>
          <a:p>
            <a:pPr lvl="0" algn="ctr" defTabSz="457200">
              <a:spcBef>
                <a:spcPct val="0"/>
              </a:spcBef>
              <a:spcAft>
                <a:spcPts val="600"/>
              </a:spcAft>
              <a:defRPr/>
            </a:pPr>
            <a:endParaRPr lang="es-MX" sz="1400" dirty="0">
              <a:solidFill>
                <a:prstClr val="black"/>
              </a:solidFill>
              <a:cs typeface="Times New Roman" pitchFamily="18" charset="0"/>
            </a:endParaRPr>
          </a:p>
          <a:p>
            <a:pPr lvl="0" algn="ctr" defTabSz="457200">
              <a:spcBef>
                <a:spcPct val="0"/>
              </a:spcBef>
              <a:spcAft>
                <a:spcPts val="600"/>
              </a:spcAft>
              <a:defRPr/>
            </a:pPr>
            <a:r>
              <a:rPr lang="es-MX" sz="1400" dirty="0">
                <a:solidFill>
                  <a:prstClr val="black"/>
                </a:solidFill>
                <a:cs typeface="Times New Roman" pitchFamily="18" charset="0"/>
              </a:rPr>
              <a:t>Marisol Rivera Planter – </a:t>
            </a:r>
            <a:r>
              <a:rPr lang="es-MX" sz="1400" dirty="0">
                <a:solidFill>
                  <a:prstClr val="black"/>
                </a:solidFill>
                <a:cs typeface="Times New Roman" pitchFamily="18" charset="0"/>
                <a:hlinkClick r:id="rId2"/>
              </a:rPr>
              <a:t>marisol.rivera@inecc.gob.mx</a:t>
            </a:r>
            <a:r>
              <a:rPr lang="es-MX" sz="1400" dirty="0">
                <a:solidFill>
                  <a:prstClr val="black"/>
                </a:solidFill>
                <a:cs typeface="Times New Roman" pitchFamily="18" charset="0"/>
              </a:rPr>
              <a:t> </a:t>
            </a:r>
          </a:p>
          <a:p>
            <a:pPr lvl="0" algn="ctr" defTabSz="457200">
              <a:spcBef>
                <a:spcPct val="0"/>
              </a:spcBef>
              <a:spcAft>
                <a:spcPts val="600"/>
              </a:spcAft>
              <a:defRPr/>
            </a:pPr>
            <a:r>
              <a:rPr lang="es-MX" sz="1400" dirty="0">
                <a:solidFill>
                  <a:prstClr val="black"/>
                </a:solidFill>
                <a:cs typeface="Times New Roman" pitchFamily="18" charset="0"/>
              </a:rPr>
              <a:t>Artemisa Aguirre Gómez – </a:t>
            </a:r>
            <a:r>
              <a:rPr lang="es-MX" sz="1400" dirty="0">
                <a:solidFill>
                  <a:prstClr val="black"/>
                </a:solidFill>
                <a:cs typeface="Times New Roman" pitchFamily="18" charset="0"/>
                <a:hlinkClick r:id="rId3"/>
              </a:rPr>
              <a:t>artemisa.aguirre@inecc.gob.mx</a:t>
            </a:r>
            <a:r>
              <a:rPr lang="es-MX" sz="1400" dirty="0">
                <a:solidFill>
                  <a:prstClr val="black"/>
                </a:solidFill>
                <a:cs typeface="Times New Roman" pitchFamily="18" charset="0"/>
              </a:rPr>
              <a:t> </a:t>
            </a:r>
          </a:p>
          <a:p>
            <a:pPr lvl="0" algn="ctr" defTabSz="457200">
              <a:spcBef>
                <a:spcPct val="0"/>
              </a:spcBef>
              <a:spcAft>
                <a:spcPts val="600"/>
              </a:spcAft>
              <a:defRPr/>
            </a:pPr>
            <a:endParaRPr lang="es-MX" sz="1400" dirty="0">
              <a:solidFill>
                <a:prstClr val="black"/>
              </a:solidFill>
              <a:cs typeface="Times New Roman" pitchFamily="18" charset="0"/>
            </a:endParaRPr>
          </a:p>
        </p:txBody>
      </p:sp>
      <p:cxnSp>
        <p:nvCxnSpPr>
          <p:cNvPr id="9" name="8 Conector recto"/>
          <p:cNvCxnSpPr/>
          <p:nvPr/>
        </p:nvCxnSpPr>
        <p:spPr>
          <a:xfrm>
            <a:off x="90134" y="709918"/>
            <a:ext cx="6676743" cy="1588"/>
          </a:xfrm>
          <a:prstGeom prst="line">
            <a:avLst/>
          </a:prstGeom>
          <a:ln>
            <a:solidFill>
              <a:schemeClr val="accent1">
                <a:alpha val="25000"/>
              </a:schemeClr>
            </a:solidFill>
          </a:ln>
        </p:spPr>
        <p:style>
          <a:lnRef idx="2">
            <a:schemeClr val="accent1"/>
          </a:lnRef>
          <a:fillRef idx="0">
            <a:schemeClr val="accent1"/>
          </a:fillRef>
          <a:effectRef idx="1">
            <a:schemeClr val="accent1"/>
          </a:effectRef>
          <a:fontRef idx="minor">
            <a:schemeClr val="tx1"/>
          </a:fontRef>
        </p:style>
      </p:cxnSp>
      <p:sp>
        <p:nvSpPr>
          <p:cNvPr id="6" name="Subtitle 2"/>
          <p:cNvSpPr txBox="1">
            <a:spLocks/>
          </p:cNvSpPr>
          <p:nvPr/>
        </p:nvSpPr>
        <p:spPr>
          <a:xfrm>
            <a:off x="1187624" y="2540886"/>
            <a:ext cx="7200800" cy="792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defRPr/>
            </a:pPr>
            <a:r>
              <a:rPr lang="es-MX" i="1" dirty="0" smtClean="0"/>
              <a:t>Los bosques en el Acuerdo de París y los compromisos nacionales</a:t>
            </a:r>
            <a:endParaRPr lang="es-MX" i="1" u="sng" dirty="0" smtClean="0"/>
          </a:p>
          <a:p>
            <a:endParaRPr lang="en-US" b="1" dirty="0"/>
          </a:p>
        </p:txBody>
      </p:sp>
    </p:spTree>
    <p:extLst>
      <p:ext uri="{BB962C8B-B14F-4D97-AF65-F5344CB8AC3E}">
        <p14:creationId xmlns:p14="http://schemas.microsoft.com/office/powerpoint/2010/main" val="2489202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Flecha derecha"/>
          <p:cNvSpPr/>
          <p:nvPr/>
        </p:nvSpPr>
        <p:spPr>
          <a:xfrm>
            <a:off x="35496" y="3009146"/>
            <a:ext cx="8640960" cy="720080"/>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r>
              <a:rPr lang="es-MX" dirty="0" smtClean="0">
                <a:solidFill>
                  <a:schemeClr val="accent1"/>
                </a:solidFill>
              </a:rPr>
              <a:t>…………   </a:t>
            </a:r>
            <a:r>
              <a:rPr lang="es-MX" dirty="0" smtClean="0"/>
              <a:t>1990</a:t>
            </a:r>
            <a:r>
              <a:rPr lang="es-MX" dirty="0" smtClean="0">
                <a:solidFill>
                  <a:schemeClr val="accent1"/>
                </a:solidFill>
              </a:rPr>
              <a:t>…………     </a:t>
            </a:r>
            <a:r>
              <a:rPr lang="es-MX" dirty="0" smtClean="0"/>
              <a:t>2000</a:t>
            </a:r>
            <a:r>
              <a:rPr lang="es-MX" dirty="0" smtClean="0">
                <a:solidFill>
                  <a:schemeClr val="accent1"/>
                </a:solidFill>
              </a:rPr>
              <a:t>……….…………..              </a:t>
            </a:r>
            <a:r>
              <a:rPr lang="es-MX" dirty="0" smtClean="0"/>
              <a:t>2010</a:t>
            </a:r>
            <a:r>
              <a:rPr lang="es-MX" dirty="0" smtClean="0">
                <a:solidFill>
                  <a:schemeClr val="accent1"/>
                </a:solidFill>
              </a:rPr>
              <a:t>…………….……………………….        </a:t>
            </a:r>
            <a:r>
              <a:rPr lang="es-MX" dirty="0" smtClean="0"/>
              <a:t>2020</a:t>
            </a:r>
            <a:endParaRPr lang="es-MX" dirty="0"/>
          </a:p>
        </p:txBody>
      </p:sp>
      <p:cxnSp>
        <p:nvCxnSpPr>
          <p:cNvPr id="7" name="6 Conector recto"/>
          <p:cNvCxnSpPr/>
          <p:nvPr/>
        </p:nvCxnSpPr>
        <p:spPr>
          <a:xfrm>
            <a:off x="515108" y="2740319"/>
            <a:ext cx="0" cy="54466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39 Conector recto"/>
          <p:cNvCxnSpPr/>
          <p:nvPr/>
        </p:nvCxnSpPr>
        <p:spPr>
          <a:xfrm flipV="1">
            <a:off x="4139952" y="2847831"/>
            <a:ext cx="0" cy="324000"/>
          </a:xfrm>
          <a:prstGeom prst="line">
            <a:avLst/>
          </a:prstGeom>
        </p:spPr>
        <p:style>
          <a:lnRef idx="2">
            <a:schemeClr val="accent1"/>
          </a:lnRef>
          <a:fillRef idx="0">
            <a:schemeClr val="accent1"/>
          </a:fillRef>
          <a:effectRef idx="1">
            <a:schemeClr val="accent1"/>
          </a:effectRef>
          <a:fontRef idx="minor">
            <a:schemeClr val="tx1"/>
          </a:fontRef>
        </p:style>
      </p:cxnSp>
      <p:grpSp>
        <p:nvGrpSpPr>
          <p:cNvPr id="45" name="44 Grupo"/>
          <p:cNvGrpSpPr/>
          <p:nvPr/>
        </p:nvGrpSpPr>
        <p:grpSpPr>
          <a:xfrm>
            <a:off x="1282488" y="3588382"/>
            <a:ext cx="337184" cy="409986"/>
            <a:chOff x="5582002" y="5452775"/>
            <a:chExt cx="756000" cy="328641"/>
          </a:xfrm>
        </p:grpSpPr>
        <p:cxnSp>
          <p:nvCxnSpPr>
            <p:cNvPr id="46" name="45 Conector recto"/>
            <p:cNvCxnSpPr/>
            <p:nvPr/>
          </p:nvCxnSpPr>
          <p:spPr>
            <a:xfrm>
              <a:off x="6337922" y="5452775"/>
              <a:ext cx="0" cy="15217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46 Conector recto"/>
            <p:cNvCxnSpPr/>
            <p:nvPr/>
          </p:nvCxnSpPr>
          <p:spPr>
            <a:xfrm flipV="1">
              <a:off x="5582002" y="5604945"/>
              <a:ext cx="0" cy="176471"/>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47 Conector recto"/>
            <p:cNvCxnSpPr/>
            <p:nvPr/>
          </p:nvCxnSpPr>
          <p:spPr>
            <a:xfrm>
              <a:off x="5582002" y="5604945"/>
              <a:ext cx="7560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9" name="48 Grupo"/>
          <p:cNvGrpSpPr/>
          <p:nvPr/>
        </p:nvGrpSpPr>
        <p:grpSpPr>
          <a:xfrm>
            <a:off x="5377459" y="6728641"/>
            <a:ext cx="116755" cy="69335"/>
            <a:chOff x="5530096" y="5452775"/>
            <a:chExt cx="720080" cy="328641"/>
          </a:xfrm>
        </p:grpSpPr>
        <p:cxnSp>
          <p:nvCxnSpPr>
            <p:cNvPr id="50" name="49 Conector recto"/>
            <p:cNvCxnSpPr/>
            <p:nvPr/>
          </p:nvCxnSpPr>
          <p:spPr>
            <a:xfrm>
              <a:off x="5530096" y="5452775"/>
              <a:ext cx="0" cy="15217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50 Conector recto"/>
            <p:cNvCxnSpPr/>
            <p:nvPr/>
          </p:nvCxnSpPr>
          <p:spPr>
            <a:xfrm flipV="1">
              <a:off x="6250176" y="5604945"/>
              <a:ext cx="0" cy="176471"/>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51 Conector recto"/>
            <p:cNvCxnSpPr/>
            <p:nvPr/>
          </p:nvCxnSpPr>
          <p:spPr>
            <a:xfrm>
              <a:off x="5530096" y="5604945"/>
              <a:ext cx="7200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56" name="55 Rectángulo"/>
          <p:cNvSpPr/>
          <p:nvPr/>
        </p:nvSpPr>
        <p:spPr>
          <a:xfrm>
            <a:off x="155575" y="6407125"/>
            <a:ext cx="9144000" cy="230832"/>
          </a:xfrm>
          <a:prstGeom prst="rect">
            <a:avLst/>
          </a:prstGeom>
        </p:spPr>
        <p:txBody>
          <a:bodyPr wrap="square">
            <a:spAutoFit/>
          </a:bodyPr>
          <a:lstStyle/>
          <a:p>
            <a:r>
              <a:rPr lang="es-MX" sz="900" i="1" dirty="0" smtClean="0"/>
              <a:t>Fuente: Adaptación de </a:t>
            </a:r>
            <a:r>
              <a:rPr lang="es-MX" sz="900" dirty="0"/>
              <a:t>Convención Marco de Naciones Unidas sobre Cambio </a:t>
            </a:r>
            <a:r>
              <a:rPr lang="es-MX" sz="900" dirty="0" smtClean="0"/>
              <a:t>Climático. </a:t>
            </a:r>
            <a:r>
              <a:rPr lang="en-US" sz="900" dirty="0"/>
              <a:t>Key Milestones in the Evolution of International Climate </a:t>
            </a:r>
            <a:r>
              <a:rPr lang="en-US" sz="900" dirty="0" smtClean="0"/>
              <a:t>Policy. </a:t>
            </a:r>
            <a:endParaRPr lang="es-MX" sz="900" i="1" dirty="0"/>
          </a:p>
        </p:txBody>
      </p:sp>
      <p:cxnSp>
        <p:nvCxnSpPr>
          <p:cNvPr id="66" name="65 Conector recto"/>
          <p:cNvCxnSpPr/>
          <p:nvPr/>
        </p:nvCxnSpPr>
        <p:spPr>
          <a:xfrm flipH="1" flipV="1">
            <a:off x="6075812" y="3588382"/>
            <a:ext cx="8356" cy="409986"/>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cxnSp>
        <p:nvCxnSpPr>
          <p:cNvPr id="71" name="70 Conector recto"/>
          <p:cNvCxnSpPr/>
          <p:nvPr/>
        </p:nvCxnSpPr>
        <p:spPr>
          <a:xfrm flipV="1">
            <a:off x="5377459" y="2928989"/>
            <a:ext cx="0" cy="242842"/>
          </a:xfrm>
          <a:prstGeom prst="line">
            <a:avLst/>
          </a:prstGeom>
        </p:spPr>
        <p:style>
          <a:lnRef idx="2">
            <a:schemeClr val="accent1"/>
          </a:lnRef>
          <a:fillRef idx="0">
            <a:schemeClr val="accent1"/>
          </a:fillRef>
          <a:effectRef idx="1">
            <a:schemeClr val="accent1"/>
          </a:effectRef>
          <a:fontRef idx="minor">
            <a:schemeClr val="tx1"/>
          </a:fontRef>
        </p:style>
      </p:cxnSp>
      <p:sp>
        <p:nvSpPr>
          <p:cNvPr id="44" name="1 Título"/>
          <p:cNvSpPr txBox="1">
            <a:spLocks/>
          </p:cNvSpPr>
          <p:nvPr/>
        </p:nvSpPr>
        <p:spPr>
          <a:xfrm>
            <a:off x="0" y="0"/>
            <a:ext cx="7092280" cy="71435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1" kern="1200">
                <a:solidFill>
                  <a:srgbClr val="7F7F8F"/>
                </a:solidFill>
                <a:latin typeface="+mj-lt"/>
                <a:ea typeface="+mj-ea"/>
                <a:cs typeface="Times New Roman" pitchFamily="18" charset="0"/>
              </a:defRPr>
            </a:lvl1pPr>
          </a:lstStyle>
          <a:p>
            <a:r>
              <a:rPr lang="es-MX" dirty="0" smtClean="0">
                <a:solidFill>
                  <a:schemeClr val="tx1"/>
                </a:solidFill>
              </a:rPr>
              <a:t>Bosques en las Cumbres Globales</a:t>
            </a:r>
            <a:endParaRPr lang="es-MX" dirty="0">
              <a:solidFill>
                <a:schemeClr val="tx1"/>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70" y="4009875"/>
            <a:ext cx="1369964" cy="911883"/>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9655" y="1206957"/>
            <a:ext cx="1039749" cy="828333"/>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4257" y="1091182"/>
            <a:ext cx="785974" cy="992573"/>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7066" y="5107731"/>
            <a:ext cx="709535" cy="712633"/>
          </a:xfrm>
          <a:prstGeom prst="rect">
            <a:avLst/>
          </a:prstGeom>
        </p:spPr>
      </p:pic>
      <p:pic>
        <p:nvPicPr>
          <p:cNvPr id="13" name="Imagen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8243" y="1240710"/>
            <a:ext cx="1266699" cy="1266699"/>
          </a:xfrm>
          <a:prstGeom prst="rect">
            <a:avLst/>
          </a:prstGeom>
        </p:spPr>
      </p:pic>
      <p:pic>
        <p:nvPicPr>
          <p:cNvPr id="16" name="Imagen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4048" y="3998368"/>
            <a:ext cx="1464020" cy="744976"/>
          </a:xfrm>
          <a:prstGeom prst="rect">
            <a:avLst/>
          </a:prstGeom>
        </p:spPr>
      </p:pic>
      <p:sp>
        <p:nvSpPr>
          <p:cNvPr id="5" name="TextBox 4"/>
          <p:cNvSpPr txBox="1"/>
          <p:nvPr/>
        </p:nvSpPr>
        <p:spPr>
          <a:xfrm>
            <a:off x="2627704" y="918387"/>
            <a:ext cx="648112" cy="276999"/>
          </a:xfrm>
          <a:prstGeom prst="rect">
            <a:avLst/>
          </a:prstGeom>
          <a:noFill/>
        </p:spPr>
        <p:txBody>
          <a:bodyPr wrap="square" rtlCol="0">
            <a:spAutoFit/>
          </a:bodyPr>
          <a:lstStyle/>
          <a:p>
            <a:r>
              <a:rPr lang="en-US" sz="1200" dirty="0" smtClean="0"/>
              <a:t>COP 11</a:t>
            </a:r>
            <a:endParaRPr lang="en-US" sz="1200" dirty="0"/>
          </a:p>
        </p:txBody>
      </p:sp>
      <p:sp>
        <p:nvSpPr>
          <p:cNvPr id="6" name="TextBox 5"/>
          <p:cNvSpPr txBox="1"/>
          <p:nvPr/>
        </p:nvSpPr>
        <p:spPr>
          <a:xfrm>
            <a:off x="2465020" y="2035290"/>
            <a:ext cx="1170876" cy="1015663"/>
          </a:xfrm>
          <a:prstGeom prst="rect">
            <a:avLst/>
          </a:prstGeom>
          <a:noFill/>
        </p:spPr>
        <p:txBody>
          <a:bodyPr wrap="square" rtlCol="0">
            <a:spAutoFit/>
          </a:bodyPr>
          <a:lstStyle/>
          <a:p>
            <a:r>
              <a:rPr lang="en-US" sz="1000" dirty="0" err="1" smtClean="0">
                <a:latin typeface="Times New Roman" panose="02020603050405020304" pitchFamily="18" charset="0"/>
                <a:cs typeface="Times New Roman" panose="02020603050405020304" pitchFamily="18" charset="0"/>
              </a:rPr>
              <a:t>Coalición</a:t>
            </a:r>
            <a:r>
              <a:rPr lang="en-US" sz="1000" dirty="0">
                <a:latin typeface="Times New Roman" panose="02020603050405020304" pitchFamily="18" charset="0"/>
                <a:cs typeface="Times New Roman" panose="02020603050405020304" pitchFamily="18" charset="0"/>
              </a:rPr>
              <a:t> </a:t>
            </a:r>
            <a:r>
              <a:rPr lang="en-US" sz="1000" dirty="0" smtClean="0">
                <a:latin typeface="Times New Roman" panose="02020603050405020304" pitchFamily="18" charset="0"/>
                <a:cs typeface="Times New Roman" panose="02020603050405020304" pitchFamily="18" charset="0"/>
              </a:rPr>
              <a:t>de </a:t>
            </a:r>
            <a:r>
              <a:rPr lang="en-US" sz="1000" dirty="0" err="1" smtClean="0">
                <a:latin typeface="Times New Roman" panose="02020603050405020304" pitchFamily="18" charset="0"/>
                <a:cs typeface="Times New Roman" panose="02020603050405020304" pitchFamily="18" charset="0"/>
              </a:rPr>
              <a:t>Naciones</a:t>
            </a:r>
            <a:r>
              <a:rPr lang="en-US" sz="1000" dirty="0" smtClean="0">
                <a:latin typeface="Times New Roman" panose="02020603050405020304" pitchFamily="18" charset="0"/>
                <a:cs typeface="Times New Roman" panose="02020603050405020304" pitchFamily="18" charset="0"/>
              </a:rPr>
              <a:t> a favor de </a:t>
            </a:r>
            <a:r>
              <a:rPr lang="en-US" sz="1000" dirty="0" err="1" smtClean="0">
                <a:latin typeface="Times New Roman" panose="02020603050405020304" pitchFamily="18" charset="0"/>
                <a:cs typeface="Times New Roman" panose="02020603050405020304" pitchFamily="18" charset="0"/>
              </a:rPr>
              <a:t>los</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bosques</a:t>
            </a:r>
            <a:r>
              <a:rPr lang="en-US" sz="1000" dirty="0" smtClean="0">
                <a:latin typeface="Times New Roman" panose="02020603050405020304" pitchFamily="18" charset="0"/>
                <a:cs typeface="Times New Roman" panose="02020603050405020304" pitchFamily="18" charset="0"/>
              </a:rPr>
              <a:t>, </a:t>
            </a:r>
            <a:r>
              <a:rPr lang="en-US" sz="1000" dirty="0"/>
              <a:t>agenda item </a:t>
            </a:r>
            <a:r>
              <a:rPr lang="en-US" sz="1000" dirty="0" smtClean="0"/>
              <a:t>6 </a:t>
            </a:r>
            <a:r>
              <a:rPr lang="en-US" sz="1000" b="1" dirty="0" smtClean="0">
                <a:latin typeface="Times New Roman" panose="02020603050405020304" pitchFamily="18" charset="0"/>
                <a:cs typeface="Times New Roman" panose="02020603050405020304" pitchFamily="18" charset="0"/>
              </a:rPr>
              <a:t>REDD</a:t>
            </a:r>
            <a:r>
              <a:rPr lang="en-US" sz="1000" dirty="0" smtClean="0">
                <a:latin typeface="Times New Roman" panose="02020603050405020304" pitchFamily="18" charset="0"/>
                <a:cs typeface="Times New Roman" panose="02020603050405020304" pitchFamily="18" charset="0"/>
              </a:rPr>
              <a:t> para </a:t>
            </a:r>
            <a:r>
              <a:rPr lang="en-US" sz="1000" dirty="0" err="1" smtClean="0">
                <a:latin typeface="Times New Roman" panose="02020603050405020304" pitchFamily="18" charset="0"/>
                <a:cs typeface="Times New Roman" panose="02020603050405020304" pitchFamily="18" charset="0"/>
              </a:rPr>
              <a:t>estimular</a:t>
            </a:r>
            <a:r>
              <a:rPr lang="en-US" sz="1000" dirty="0" smtClean="0">
                <a:latin typeface="Times New Roman" panose="02020603050405020304" pitchFamily="18" charset="0"/>
                <a:cs typeface="Times New Roman" panose="02020603050405020304" pitchFamily="18" charset="0"/>
              </a:rPr>
              <a:t> la </a:t>
            </a:r>
            <a:r>
              <a:rPr lang="en-US" sz="1000" dirty="0" err="1" smtClean="0">
                <a:latin typeface="Times New Roman" panose="02020603050405020304" pitchFamily="18" charset="0"/>
                <a:cs typeface="Times New Roman" panose="02020603050405020304" pitchFamily="18" charset="0"/>
              </a:rPr>
              <a:t>acción</a:t>
            </a:r>
            <a:endParaRPr lang="en-US" sz="1000" dirty="0">
              <a:latin typeface="Times New Roman" panose="02020603050405020304" pitchFamily="18" charset="0"/>
              <a:cs typeface="Times New Roman" panose="02020603050405020304" pitchFamily="18" charset="0"/>
            </a:endParaRPr>
          </a:p>
        </p:txBody>
      </p:sp>
      <p:pic>
        <p:nvPicPr>
          <p:cNvPr id="6146" name="Picture 2" descr="Resultado de imagen para cop 13 bali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2767" y="4684214"/>
            <a:ext cx="781883" cy="112183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2447744" y="5804523"/>
            <a:ext cx="648112" cy="276999"/>
          </a:xfrm>
          <a:prstGeom prst="rect">
            <a:avLst/>
          </a:prstGeom>
          <a:noFill/>
        </p:spPr>
        <p:txBody>
          <a:bodyPr wrap="square" rtlCol="0">
            <a:spAutoFit/>
          </a:bodyPr>
          <a:lstStyle/>
          <a:p>
            <a:r>
              <a:rPr lang="en-US" sz="1200" dirty="0" smtClean="0"/>
              <a:t>COP 13</a:t>
            </a:r>
            <a:endParaRPr lang="en-US" sz="1200" dirty="0"/>
          </a:p>
        </p:txBody>
      </p:sp>
      <p:grpSp>
        <p:nvGrpSpPr>
          <p:cNvPr id="34" name="44 Grupo"/>
          <p:cNvGrpSpPr/>
          <p:nvPr/>
        </p:nvGrpSpPr>
        <p:grpSpPr>
          <a:xfrm>
            <a:off x="2879896" y="3490177"/>
            <a:ext cx="609508" cy="442880"/>
            <a:chOff x="5582002" y="5452775"/>
            <a:chExt cx="756000" cy="328641"/>
          </a:xfrm>
        </p:grpSpPr>
        <p:cxnSp>
          <p:nvCxnSpPr>
            <p:cNvPr id="35" name="45 Conector recto"/>
            <p:cNvCxnSpPr/>
            <p:nvPr/>
          </p:nvCxnSpPr>
          <p:spPr>
            <a:xfrm>
              <a:off x="6337922" y="5452775"/>
              <a:ext cx="0" cy="15217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46 Conector recto"/>
            <p:cNvCxnSpPr/>
            <p:nvPr/>
          </p:nvCxnSpPr>
          <p:spPr>
            <a:xfrm flipV="1">
              <a:off x="5582002" y="5604945"/>
              <a:ext cx="0" cy="17647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47 Conector recto"/>
            <p:cNvCxnSpPr/>
            <p:nvPr/>
          </p:nvCxnSpPr>
          <p:spPr>
            <a:xfrm>
              <a:off x="5582002" y="5604945"/>
              <a:ext cx="7560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2465020" y="4177205"/>
            <a:ext cx="1081120" cy="369332"/>
          </a:xfrm>
          <a:prstGeom prst="rect">
            <a:avLst/>
          </a:prstGeom>
          <a:noFill/>
        </p:spPr>
        <p:txBody>
          <a:bodyPr wrap="square" rtlCol="0">
            <a:spAutoFit/>
          </a:bodyPr>
          <a:lstStyle/>
          <a:p>
            <a:endParaRPr lang="en-US" dirty="0"/>
          </a:p>
        </p:txBody>
      </p:sp>
      <p:sp>
        <p:nvSpPr>
          <p:cNvPr id="9" name="TextBox 8"/>
          <p:cNvSpPr txBox="1"/>
          <p:nvPr/>
        </p:nvSpPr>
        <p:spPr>
          <a:xfrm>
            <a:off x="2365438" y="3976137"/>
            <a:ext cx="924350" cy="707886"/>
          </a:xfrm>
          <a:prstGeom prst="rect">
            <a:avLst/>
          </a:prstGeom>
          <a:noFill/>
        </p:spPr>
        <p:txBody>
          <a:bodyPr wrap="square" rtlCol="0">
            <a:spAutoFit/>
          </a:bodyPr>
          <a:lstStyle/>
          <a:p>
            <a:r>
              <a:rPr lang="en-US" sz="1000" dirty="0" err="1" smtClean="0"/>
              <a:t>decisión</a:t>
            </a:r>
            <a:r>
              <a:rPr lang="en-US" sz="1000" dirty="0" smtClean="0"/>
              <a:t> 1/CP.13 </a:t>
            </a:r>
            <a:r>
              <a:rPr lang="en-US" sz="1000" dirty="0" smtClean="0">
                <a:latin typeface="Times New Roman" panose="02020603050405020304" pitchFamily="18" charset="0"/>
                <a:cs typeface="Times New Roman" panose="02020603050405020304" pitchFamily="18" charset="0"/>
              </a:rPr>
              <a:t>Plan de </a:t>
            </a:r>
            <a:r>
              <a:rPr lang="en-US" sz="1000" dirty="0" err="1" smtClean="0">
                <a:latin typeface="Times New Roman" panose="02020603050405020304" pitchFamily="18" charset="0"/>
                <a:cs typeface="Times New Roman" panose="02020603050405020304" pitchFamily="18" charset="0"/>
              </a:rPr>
              <a:t>Acción</a:t>
            </a:r>
            <a:r>
              <a:rPr lang="en-US" sz="1000" dirty="0" smtClean="0">
                <a:latin typeface="Times New Roman" panose="02020603050405020304" pitchFamily="18" charset="0"/>
                <a:cs typeface="Times New Roman" panose="02020603050405020304" pitchFamily="18" charset="0"/>
              </a:rPr>
              <a:t> de Bali </a:t>
            </a:r>
            <a:r>
              <a:rPr lang="en-US" sz="1000" b="1" dirty="0" smtClean="0">
                <a:latin typeface="Times New Roman" panose="02020603050405020304" pitchFamily="18" charset="0"/>
                <a:cs typeface="Times New Roman" panose="02020603050405020304" pitchFamily="18" charset="0"/>
              </a:rPr>
              <a:t>REDD +</a:t>
            </a:r>
            <a:endParaRPr lang="en-US" sz="10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774257" y="2132517"/>
            <a:ext cx="1147134" cy="707886"/>
          </a:xfrm>
          <a:prstGeom prst="rect">
            <a:avLst/>
          </a:prstGeom>
          <a:noFill/>
        </p:spPr>
        <p:txBody>
          <a:bodyPr wrap="square" rtlCol="0">
            <a:spAutoFit/>
          </a:bodyPr>
          <a:lstStyle/>
          <a:p>
            <a:r>
              <a:rPr lang="en-US" sz="1000" dirty="0" err="1" smtClean="0">
                <a:latin typeface="Times New Roman" panose="02020603050405020304" pitchFamily="18" charset="0"/>
                <a:cs typeface="Times New Roman" panose="02020603050405020304" pitchFamily="18" charset="0"/>
              </a:rPr>
              <a:t>decisión</a:t>
            </a:r>
            <a:r>
              <a:rPr lang="en-US" sz="1000" dirty="0" smtClean="0">
                <a:latin typeface="Times New Roman" panose="02020603050405020304" pitchFamily="18" charset="0"/>
                <a:cs typeface="Times New Roman" panose="02020603050405020304" pitchFamily="18" charset="0"/>
              </a:rPr>
              <a:t> 4/CP.15 </a:t>
            </a:r>
            <a:r>
              <a:rPr lang="en-US" sz="1000" dirty="0" err="1" smtClean="0">
                <a:latin typeface="Times New Roman" panose="02020603050405020304" pitchFamily="18" charset="0"/>
                <a:cs typeface="Times New Roman" panose="02020603050405020304" pitchFamily="18" charset="0"/>
              </a:rPr>
              <a:t>Guías</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metodológicas</a:t>
            </a:r>
            <a:r>
              <a:rPr lang="en-US" sz="1000" dirty="0" smtClean="0">
                <a:latin typeface="Times New Roman" panose="02020603050405020304" pitchFamily="18" charset="0"/>
                <a:cs typeface="Times New Roman" panose="02020603050405020304" pitchFamily="18" charset="0"/>
              </a:rPr>
              <a:t> para </a:t>
            </a:r>
            <a:r>
              <a:rPr lang="en-US" sz="1000" b="1" dirty="0" smtClean="0">
                <a:latin typeface="Times New Roman" panose="02020603050405020304" pitchFamily="18" charset="0"/>
                <a:cs typeface="Times New Roman" panose="02020603050405020304" pitchFamily="18" charset="0"/>
              </a:rPr>
              <a:t>REDD+</a:t>
            </a:r>
            <a:endParaRPr lang="en-US" sz="1000" b="1" dirty="0">
              <a:latin typeface="Times New Roman" panose="02020603050405020304" pitchFamily="18" charset="0"/>
              <a:cs typeface="Times New Roman" panose="02020603050405020304" pitchFamily="18" charset="0"/>
            </a:endParaRPr>
          </a:p>
        </p:txBody>
      </p:sp>
      <p:sp>
        <p:nvSpPr>
          <p:cNvPr id="18" name="AutoShape 6" descr="Resultado de imagen para cop 16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10"/>
          <a:stretch>
            <a:fillRect/>
          </a:stretch>
        </p:blipFill>
        <p:spPr>
          <a:xfrm>
            <a:off x="3788676" y="4795886"/>
            <a:ext cx="1164963" cy="916315"/>
          </a:xfrm>
          <a:prstGeom prst="rect">
            <a:avLst/>
          </a:prstGeom>
        </p:spPr>
      </p:pic>
      <p:grpSp>
        <p:nvGrpSpPr>
          <p:cNvPr id="59" name="44 Grupo"/>
          <p:cNvGrpSpPr/>
          <p:nvPr/>
        </p:nvGrpSpPr>
        <p:grpSpPr>
          <a:xfrm>
            <a:off x="4475693" y="3566995"/>
            <a:ext cx="169076" cy="442880"/>
            <a:chOff x="5582002" y="5452775"/>
            <a:chExt cx="756000" cy="328641"/>
          </a:xfrm>
        </p:grpSpPr>
        <p:cxnSp>
          <p:nvCxnSpPr>
            <p:cNvPr id="60" name="45 Conector recto"/>
            <p:cNvCxnSpPr/>
            <p:nvPr/>
          </p:nvCxnSpPr>
          <p:spPr>
            <a:xfrm>
              <a:off x="6337922" y="5452775"/>
              <a:ext cx="0" cy="15217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46 Conector recto"/>
            <p:cNvCxnSpPr/>
            <p:nvPr/>
          </p:nvCxnSpPr>
          <p:spPr>
            <a:xfrm flipV="1">
              <a:off x="5582002" y="5604945"/>
              <a:ext cx="0" cy="176471"/>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47 Conector recto"/>
            <p:cNvCxnSpPr/>
            <p:nvPr/>
          </p:nvCxnSpPr>
          <p:spPr>
            <a:xfrm>
              <a:off x="5582002" y="5604945"/>
              <a:ext cx="7560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0" name="Rectangle 19"/>
          <p:cNvSpPr/>
          <p:nvPr/>
        </p:nvSpPr>
        <p:spPr>
          <a:xfrm>
            <a:off x="3777759" y="4035458"/>
            <a:ext cx="1175660" cy="707886"/>
          </a:xfrm>
          <a:prstGeom prst="rect">
            <a:avLst/>
          </a:prstGeom>
        </p:spPr>
        <p:txBody>
          <a:bodyPr wrap="square">
            <a:spAutoFit/>
          </a:bodyPr>
          <a:lstStyle/>
          <a:p>
            <a:r>
              <a:rPr lang="en-US" sz="1000" dirty="0" err="1" smtClean="0">
                <a:solidFill>
                  <a:srgbClr val="252525"/>
                </a:solidFill>
                <a:latin typeface="Times New Roman" panose="02020603050405020304" pitchFamily="18" charset="0"/>
                <a:cs typeface="Times New Roman" panose="02020603050405020304" pitchFamily="18" charset="0"/>
              </a:rPr>
              <a:t>decisión</a:t>
            </a:r>
            <a:r>
              <a:rPr lang="en-US" sz="1000" dirty="0" smtClean="0">
                <a:solidFill>
                  <a:srgbClr val="252525"/>
                </a:solidFill>
                <a:latin typeface="Times New Roman" panose="02020603050405020304" pitchFamily="18" charset="0"/>
                <a:cs typeface="Times New Roman" panose="02020603050405020304" pitchFamily="18" charset="0"/>
              </a:rPr>
              <a:t> 1/CP.16 </a:t>
            </a:r>
            <a:r>
              <a:rPr lang="en-US" sz="1000" dirty="0" err="1" smtClean="0">
                <a:solidFill>
                  <a:srgbClr val="252525"/>
                </a:solidFill>
                <a:latin typeface="Times New Roman" panose="02020603050405020304" pitchFamily="18" charset="0"/>
                <a:cs typeface="Times New Roman" panose="02020603050405020304" pitchFamily="18" charset="0"/>
              </a:rPr>
              <a:t>Introducción</a:t>
            </a:r>
            <a:r>
              <a:rPr lang="en-US" sz="1000" dirty="0" smtClean="0">
                <a:solidFill>
                  <a:srgbClr val="252525"/>
                </a:solidFill>
                <a:latin typeface="Times New Roman" panose="02020603050405020304" pitchFamily="18" charset="0"/>
                <a:cs typeface="Times New Roman" panose="02020603050405020304" pitchFamily="18" charset="0"/>
              </a:rPr>
              <a:t> del </a:t>
            </a:r>
            <a:r>
              <a:rPr lang="en-US" sz="1000" dirty="0" err="1" smtClean="0">
                <a:solidFill>
                  <a:srgbClr val="252525"/>
                </a:solidFill>
                <a:latin typeface="Times New Roman" panose="02020603050405020304" pitchFamily="18" charset="0"/>
                <a:cs typeface="Times New Roman" panose="02020603050405020304" pitchFamily="18" charset="0"/>
              </a:rPr>
              <a:t>tema</a:t>
            </a:r>
            <a:r>
              <a:rPr lang="en-US" sz="1000" dirty="0" smtClean="0">
                <a:solidFill>
                  <a:srgbClr val="252525"/>
                </a:solidFill>
                <a:latin typeface="Times New Roman" panose="02020603050405020304" pitchFamily="18" charset="0"/>
                <a:cs typeface="Times New Roman" panose="02020603050405020304" pitchFamily="18" charset="0"/>
              </a:rPr>
              <a:t> de </a:t>
            </a:r>
            <a:r>
              <a:rPr lang="en-US" sz="1000" b="1" dirty="0" err="1" smtClean="0">
                <a:solidFill>
                  <a:srgbClr val="252525"/>
                </a:solidFill>
                <a:latin typeface="Times New Roman" panose="02020603050405020304" pitchFamily="18" charset="0"/>
                <a:cs typeface="Times New Roman" panose="02020603050405020304" pitchFamily="18" charset="0"/>
              </a:rPr>
              <a:t>Salvaguardas</a:t>
            </a:r>
            <a:endParaRPr lang="en-US" sz="1000" b="1" dirty="0">
              <a:latin typeface="Times New Roman" panose="02020603050405020304" pitchFamily="18" charset="0"/>
              <a:cs typeface="Times New Roman" panose="02020603050405020304" pitchFamily="18" charset="0"/>
            </a:endParaRPr>
          </a:p>
        </p:txBody>
      </p:sp>
      <p:pic>
        <p:nvPicPr>
          <p:cNvPr id="6152" name="Picture 8" descr="Resultado de imagen para cop 19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93370" y="1367917"/>
            <a:ext cx="923201" cy="998484"/>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39 Conector recto"/>
          <p:cNvCxnSpPr/>
          <p:nvPr/>
        </p:nvCxnSpPr>
        <p:spPr>
          <a:xfrm flipV="1">
            <a:off x="2879896" y="3013995"/>
            <a:ext cx="0" cy="187327"/>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011047" y="2289934"/>
            <a:ext cx="982857" cy="707886"/>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Marco de </a:t>
            </a:r>
            <a:r>
              <a:rPr lang="en-US" sz="1000" dirty="0" err="1" smtClean="0">
                <a:latin typeface="Times New Roman" panose="02020603050405020304" pitchFamily="18" charset="0"/>
                <a:cs typeface="Times New Roman" panose="02020603050405020304" pitchFamily="18" charset="0"/>
              </a:rPr>
              <a:t>referencia</a:t>
            </a:r>
            <a:r>
              <a:rPr lang="en-US" sz="1000" dirty="0" smtClean="0">
                <a:latin typeface="Times New Roman" panose="02020603050405020304" pitchFamily="18" charset="0"/>
                <a:cs typeface="Times New Roman" panose="02020603050405020304" pitchFamily="18" charset="0"/>
              </a:rPr>
              <a:t> de  </a:t>
            </a:r>
            <a:r>
              <a:rPr lang="en-US" sz="1000" dirty="0" err="1" smtClean="0">
                <a:latin typeface="Times New Roman" panose="02020603050405020304" pitchFamily="18" charset="0"/>
                <a:cs typeface="Times New Roman" panose="02020603050405020304" pitchFamily="18" charset="0"/>
              </a:rPr>
              <a:t>Varsovia</a:t>
            </a:r>
            <a:r>
              <a:rPr lang="en-US" sz="1000" dirty="0" smtClean="0">
                <a:latin typeface="Times New Roman" panose="02020603050405020304" pitchFamily="18" charset="0"/>
                <a:cs typeface="Times New Roman" panose="02020603050405020304" pitchFamily="18" charset="0"/>
              </a:rPr>
              <a:t> para </a:t>
            </a:r>
            <a:r>
              <a:rPr lang="en-US" sz="1000" b="1" dirty="0" smtClean="0">
                <a:latin typeface="Times New Roman" panose="02020603050405020304" pitchFamily="18" charset="0"/>
                <a:cs typeface="Times New Roman" panose="02020603050405020304" pitchFamily="18" charset="0"/>
              </a:rPr>
              <a:t>REDD+</a:t>
            </a:r>
            <a:endParaRPr lang="en-US" sz="10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5115242" y="4869160"/>
            <a:ext cx="1328965" cy="707886"/>
          </a:xfrm>
          <a:prstGeom prst="rect">
            <a:avLst/>
          </a:prstGeom>
          <a:noFill/>
        </p:spPr>
        <p:txBody>
          <a:bodyPr wrap="square" rtlCol="0">
            <a:spAutoFit/>
          </a:bodyPr>
          <a:lstStyle/>
          <a:p>
            <a:r>
              <a:rPr lang="en-US" sz="1000" dirty="0" err="1" smtClean="0">
                <a:latin typeface="Times New Roman" panose="02020603050405020304" pitchFamily="18" charset="0"/>
                <a:cs typeface="Times New Roman" panose="02020603050405020304" pitchFamily="18" charset="0"/>
              </a:rPr>
              <a:t>Reducir</a:t>
            </a:r>
            <a:r>
              <a:rPr lang="en-US" sz="1000" dirty="0" smtClean="0">
                <a:latin typeface="Times New Roman" panose="02020603050405020304" pitchFamily="18" charset="0"/>
                <a:cs typeface="Times New Roman" panose="02020603050405020304" pitchFamily="18" charset="0"/>
              </a:rPr>
              <a:t> la </a:t>
            </a:r>
            <a:r>
              <a:rPr lang="en-US" sz="1000" dirty="0" err="1" smtClean="0">
                <a:latin typeface="Times New Roman" panose="02020603050405020304" pitchFamily="18" charset="0"/>
                <a:cs typeface="Times New Roman" panose="02020603050405020304" pitchFamily="18" charset="0"/>
              </a:rPr>
              <a:t>pérdida</a:t>
            </a:r>
            <a:r>
              <a:rPr lang="en-US" sz="1000" dirty="0" smtClean="0">
                <a:latin typeface="Times New Roman" panose="02020603050405020304" pitchFamily="18" charset="0"/>
                <a:cs typeface="Times New Roman" panose="02020603050405020304" pitchFamily="18" charset="0"/>
              </a:rPr>
              <a:t> de </a:t>
            </a:r>
            <a:r>
              <a:rPr lang="en-US" sz="1000" dirty="0" err="1" smtClean="0">
                <a:latin typeface="Times New Roman" panose="02020603050405020304" pitchFamily="18" charset="0"/>
                <a:cs typeface="Times New Roman" panose="02020603050405020304" pitchFamily="18" charset="0"/>
              </a:rPr>
              <a:t>bosques</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naturales</a:t>
            </a:r>
            <a:r>
              <a:rPr lang="en-US" sz="1000" dirty="0" smtClean="0">
                <a:latin typeface="Times New Roman" panose="02020603050405020304" pitchFamily="18" charset="0"/>
                <a:cs typeface="Times New Roman" panose="02020603050405020304" pitchFamily="18" charset="0"/>
              </a:rPr>
              <a:t> y </a:t>
            </a:r>
            <a:r>
              <a:rPr lang="en-US" sz="1000" b="1" dirty="0" err="1" smtClean="0">
                <a:latin typeface="Times New Roman" panose="02020603050405020304" pitchFamily="18" charset="0"/>
                <a:cs typeface="Times New Roman" panose="02020603050405020304" pitchFamily="18" charset="0"/>
              </a:rPr>
              <a:t>deforestación</a:t>
            </a:r>
            <a:r>
              <a:rPr lang="en-US" sz="1000" b="1" dirty="0" smtClean="0">
                <a:latin typeface="Times New Roman" panose="02020603050405020304" pitchFamily="18" charset="0"/>
                <a:cs typeface="Times New Roman" panose="02020603050405020304" pitchFamily="18" charset="0"/>
              </a:rPr>
              <a:t> CERO </a:t>
            </a:r>
            <a:r>
              <a:rPr lang="en-US" sz="1000" dirty="0" smtClean="0">
                <a:latin typeface="Times New Roman" panose="02020603050405020304" pitchFamily="18" charset="0"/>
                <a:cs typeface="Times New Roman" panose="02020603050405020304" pitchFamily="18" charset="0"/>
              </a:rPr>
              <a:t>para el 2030</a:t>
            </a:r>
            <a:endParaRPr lang="en-US" sz="1000" dirty="0">
              <a:latin typeface="Times New Roman" panose="02020603050405020304" pitchFamily="18" charset="0"/>
              <a:cs typeface="Times New Roman" panose="02020603050405020304" pitchFamily="18" charset="0"/>
            </a:endParaRPr>
          </a:p>
        </p:txBody>
      </p:sp>
      <p:grpSp>
        <p:nvGrpSpPr>
          <p:cNvPr id="65" name="44 Grupo"/>
          <p:cNvGrpSpPr/>
          <p:nvPr/>
        </p:nvGrpSpPr>
        <p:grpSpPr>
          <a:xfrm>
            <a:off x="6568334" y="3529204"/>
            <a:ext cx="169076" cy="442880"/>
            <a:chOff x="5582002" y="5452775"/>
            <a:chExt cx="756000" cy="328641"/>
          </a:xfrm>
        </p:grpSpPr>
        <p:cxnSp>
          <p:nvCxnSpPr>
            <p:cNvPr id="68" name="45 Conector recto"/>
            <p:cNvCxnSpPr/>
            <p:nvPr/>
          </p:nvCxnSpPr>
          <p:spPr>
            <a:xfrm>
              <a:off x="6337922" y="5452775"/>
              <a:ext cx="0" cy="15217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9" name="46 Conector recto"/>
            <p:cNvCxnSpPr/>
            <p:nvPr/>
          </p:nvCxnSpPr>
          <p:spPr>
            <a:xfrm flipV="1">
              <a:off x="5582002" y="5604945"/>
              <a:ext cx="0" cy="17647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0" name="47 Conector recto"/>
            <p:cNvCxnSpPr/>
            <p:nvPr/>
          </p:nvCxnSpPr>
          <p:spPr>
            <a:xfrm>
              <a:off x="5582002" y="5604945"/>
              <a:ext cx="756000"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sp>
        <p:nvSpPr>
          <p:cNvPr id="38" name="TextBox 37"/>
          <p:cNvSpPr txBox="1"/>
          <p:nvPr/>
        </p:nvSpPr>
        <p:spPr>
          <a:xfrm>
            <a:off x="6507677" y="4059984"/>
            <a:ext cx="1559510" cy="861774"/>
          </a:xfrm>
          <a:prstGeom prst="rect">
            <a:avLst/>
          </a:prstGeom>
          <a:noFill/>
        </p:spPr>
        <p:txBody>
          <a:bodyPr wrap="square" rtlCol="0">
            <a:spAutoFit/>
          </a:bodyPr>
          <a:lstStyle/>
          <a:p>
            <a:r>
              <a:rPr lang="es-MX" sz="1000" b="1" dirty="0" smtClean="0">
                <a:latin typeface="Times New Roman" panose="02020603050405020304" pitchFamily="18" charset="0"/>
                <a:cs typeface="Times New Roman" panose="02020603050405020304" pitchFamily="18" charset="0"/>
              </a:rPr>
              <a:t>Objetivo 2</a:t>
            </a:r>
            <a:r>
              <a:rPr lang="es-MX" sz="1000" dirty="0" smtClean="0">
                <a:latin typeface="Times New Roman" panose="02020603050405020304" pitchFamily="18" charset="0"/>
                <a:cs typeface="Times New Roman" panose="02020603050405020304" pitchFamily="18" charset="0"/>
              </a:rPr>
              <a:t>. </a:t>
            </a:r>
            <a:r>
              <a:rPr lang="es-MX" sz="1000" b="1" dirty="0" smtClean="0">
                <a:latin typeface="Times New Roman" panose="02020603050405020304" pitchFamily="18" charset="0"/>
                <a:cs typeface="Times New Roman" panose="02020603050405020304" pitchFamily="18" charset="0"/>
              </a:rPr>
              <a:t>detener deforestación, restaurar bosques </a:t>
            </a:r>
            <a:r>
              <a:rPr lang="es-MX" sz="1000" b="1" dirty="0">
                <a:latin typeface="Times New Roman" panose="02020603050405020304" pitchFamily="18" charset="0"/>
                <a:cs typeface="Times New Roman" panose="02020603050405020304" pitchFamily="18" charset="0"/>
              </a:rPr>
              <a:t>degradados </a:t>
            </a:r>
            <a:r>
              <a:rPr lang="es-MX" sz="1000" dirty="0">
                <a:latin typeface="Times New Roman" panose="02020603050405020304" pitchFamily="18" charset="0"/>
                <a:cs typeface="Times New Roman" panose="02020603050405020304" pitchFamily="18" charset="0"/>
              </a:rPr>
              <a:t>y aumentar </a:t>
            </a:r>
            <a:r>
              <a:rPr lang="es-MX" sz="1000" dirty="0" smtClean="0">
                <a:latin typeface="Times New Roman" panose="02020603050405020304" pitchFamily="18" charset="0"/>
                <a:cs typeface="Times New Roman" panose="02020603050405020304" pitchFamily="18" charset="0"/>
              </a:rPr>
              <a:t>la </a:t>
            </a:r>
            <a:r>
              <a:rPr lang="es-MX" sz="1000" dirty="0">
                <a:latin typeface="Times New Roman" panose="02020603050405020304" pitchFamily="18" charset="0"/>
                <a:cs typeface="Times New Roman" panose="02020603050405020304" pitchFamily="18" charset="0"/>
              </a:rPr>
              <a:t>reforestación a nivel mundial</a:t>
            </a:r>
            <a:endParaRPr lang="en-US" sz="10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7154077" y="1465899"/>
            <a:ext cx="1414622" cy="1477328"/>
          </a:xfrm>
          <a:prstGeom prst="rect">
            <a:avLst/>
          </a:prstGeom>
          <a:noFill/>
        </p:spPr>
        <p:txBody>
          <a:bodyPr wrap="square" rtlCol="0">
            <a:spAutoFit/>
          </a:bodyPr>
          <a:lstStyle/>
          <a:p>
            <a:r>
              <a:rPr lang="es-MX" sz="1000" dirty="0" smtClean="0">
                <a:latin typeface="Times New Roman" panose="02020603050405020304" pitchFamily="18" charset="0"/>
                <a:cs typeface="Times New Roman" panose="02020603050405020304" pitchFamily="18" charset="0"/>
              </a:rPr>
              <a:t>Art.5 Acuerdo </a:t>
            </a:r>
            <a:r>
              <a:rPr lang="es-MX" sz="1000" b="1" dirty="0" smtClean="0">
                <a:latin typeface="Times New Roman" panose="02020603050405020304" pitchFamily="18" charset="0"/>
                <a:cs typeface="Times New Roman" panose="02020603050405020304" pitchFamily="18" charset="0"/>
              </a:rPr>
              <a:t>implementar </a:t>
            </a:r>
            <a:r>
              <a:rPr lang="es-MX" sz="1000" b="1" dirty="0">
                <a:latin typeface="Times New Roman" panose="02020603050405020304" pitchFamily="18" charset="0"/>
                <a:cs typeface="Times New Roman" panose="02020603050405020304" pitchFamily="18" charset="0"/>
              </a:rPr>
              <a:t>y apoyar </a:t>
            </a:r>
            <a:r>
              <a:rPr lang="es-MX" sz="1000" b="1" dirty="0" smtClean="0">
                <a:latin typeface="Times New Roman" panose="02020603050405020304" pitchFamily="18" charset="0"/>
                <a:cs typeface="Times New Roman" panose="02020603050405020304" pitchFamily="18" charset="0"/>
              </a:rPr>
              <a:t>REDD</a:t>
            </a:r>
            <a:r>
              <a:rPr lang="en-US" sz="1000" b="1" dirty="0">
                <a:latin typeface="Times New Roman" panose="02020603050405020304" pitchFamily="18" charset="0"/>
                <a:cs typeface="Times New Roman" panose="02020603050405020304" pitchFamily="18" charset="0"/>
              </a:rPr>
              <a:t>+</a:t>
            </a:r>
            <a:r>
              <a:rPr lang="es-MX" sz="1000" dirty="0" smtClean="0">
                <a:latin typeface="Times New Roman" panose="02020603050405020304" pitchFamily="18" charset="0"/>
                <a:cs typeface="Times New Roman" panose="02020603050405020304" pitchFamily="18" charset="0"/>
              </a:rPr>
              <a:t>, actividades </a:t>
            </a:r>
            <a:r>
              <a:rPr lang="es-MX" sz="1000" i="1" dirty="0" smtClean="0">
                <a:latin typeface="Times New Roman" panose="02020603050405020304" pitchFamily="18" charset="0"/>
                <a:cs typeface="Times New Roman" panose="02020603050405020304" pitchFamily="18" charset="0"/>
              </a:rPr>
              <a:t>conservación</a:t>
            </a:r>
            <a:r>
              <a:rPr lang="es-MX" sz="1000" i="1" dirty="0">
                <a:latin typeface="Times New Roman" panose="02020603050405020304" pitchFamily="18" charset="0"/>
                <a:cs typeface="Times New Roman" panose="02020603050405020304" pitchFamily="18" charset="0"/>
              </a:rPr>
              <a:t>, </a:t>
            </a:r>
            <a:r>
              <a:rPr lang="es-MX" sz="1000" i="1" dirty="0" smtClean="0">
                <a:latin typeface="Times New Roman" panose="02020603050405020304" pitchFamily="18" charset="0"/>
                <a:cs typeface="Times New Roman" panose="02020603050405020304" pitchFamily="18" charset="0"/>
              </a:rPr>
              <a:t>gestión sustentable </a:t>
            </a:r>
            <a:r>
              <a:rPr lang="es-MX" sz="1000" i="1" dirty="0">
                <a:latin typeface="Times New Roman" panose="02020603050405020304" pitchFamily="18" charset="0"/>
                <a:cs typeface="Times New Roman" panose="02020603050405020304" pitchFamily="18" charset="0"/>
              </a:rPr>
              <a:t>de los </a:t>
            </a:r>
            <a:r>
              <a:rPr lang="es-MX" sz="1000" i="1" dirty="0" smtClean="0">
                <a:latin typeface="Times New Roman" panose="02020603050405020304" pitchFamily="18" charset="0"/>
                <a:cs typeface="Times New Roman" panose="02020603050405020304" pitchFamily="18" charset="0"/>
              </a:rPr>
              <a:t>bosques, aumento </a:t>
            </a:r>
            <a:r>
              <a:rPr lang="es-MX" sz="1000" i="1" dirty="0">
                <a:latin typeface="Times New Roman" panose="02020603050405020304" pitchFamily="18" charset="0"/>
                <a:cs typeface="Times New Roman" panose="02020603050405020304" pitchFamily="18" charset="0"/>
              </a:rPr>
              <a:t>de las reservas de carbono en los países en </a:t>
            </a:r>
            <a:r>
              <a:rPr lang="es-MX" sz="1000" i="1" dirty="0" smtClean="0">
                <a:latin typeface="Times New Roman" panose="02020603050405020304" pitchFamily="18" charset="0"/>
                <a:cs typeface="Times New Roman" panose="02020603050405020304" pitchFamily="18" charset="0"/>
              </a:rPr>
              <a:t>desarrollo</a:t>
            </a:r>
            <a:endParaRPr lang="es-MX" sz="1000" dirty="0">
              <a:latin typeface="Times New Roman" panose="02020603050405020304" pitchFamily="18" charset="0"/>
              <a:cs typeface="Times New Roman" panose="02020603050405020304" pitchFamily="18" charset="0"/>
            </a:endParaRPr>
          </a:p>
        </p:txBody>
      </p:sp>
      <p:cxnSp>
        <p:nvCxnSpPr>
          <p:cNvPr id="74" name="70 Conector recto"/>
          <p:cNvCxnSpPr/>
          <p:nvPr/>
        </p:nvCxnSpPr>
        <p:spPr>
          <a:xfrm flipV="1">
            <a:off x="6948264" y="2543122"/>
            <a:ext cx="0" cy="628709"/>
          </a:xfrm>
          <a:prstGeom prst="line">
            <a:avLst/>
          </a:prstGeom>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12"/>
          <a:stretch>
            <a:fillRect/>
          </a:stretch>
        </p:blipFill>
        <p:spPr>
          <a:xfrm>
            <a:off x="155575" y="1301117"/>
            <a:ext cx="635089" cy="635089"/>
          </a:xfrm>
          <a:prstGeom prst="rect">
            <a:avLst/>
          </a:prstGeom>
        </p:spPr>
      </p:pic>
      <p:pic>
        <p:nvPicPr>
          <p:cNvPr id="64" name="Picture 2" descr="https://upload.wikimedia.org/wikipedia/en/4/4c/Itto_logo.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301" y="4095956"/>
            <a:ext cx="776147" cy="589872"/>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44 Grupo"/>
          <p:cNvGrpSpPr/>
          <p:nvPr/>
        </p:nvGrpSpPr>
        <p:grpSpPr>
          <a:xfrm>
            <a:off x="255221" y="3625472"/>
            <a:ext cx="337184" cy="409986"/>
            <a:chOff x="5582002" y="5452775"/>
            <a:chExt cx="756000" cy="328641"/>
          </a:xfrm>
        </p:grpSpPr>
        <p:cxnSp>
          <p:nvCxnSpPr>
            <p:cNvPr id="72" name="45 Conector recto"/>
            <p:cNvCxnSpPr/>
            <p:nvPr/>
          </p:nvCxnSpPr>
          <p:spPr>
            <a:xfrm>
              <a:off x="6337922" y="5452775"/>
              <a:ext cx="0" cy="15217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46 Conector recto"/>
            <p:cNvCxnSpPr/>
            <p:nvPr/>
          </p:nvCxnSpPr>
          <p:spPr>
            <a:xfrm flipV="1">
              <a:off x="5582002" y="5604945"/>
              <a:ext cx="0" cy="176471"/>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47 Conector recto"/>
            <p:cNvCxnSpPr/>
            <p:nvPr/>
          </p:nvCxnSpPr>
          <p:spPr>
            <a:xfrm>
              <a:off x="5582002" y="5604945"/>
              <a:ext cx="7560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41530" y="1986495"/>
            <a:ext cx="1149272" cy="707886"/>
          </a:xfrm>
          <a:prstGeom prst="rect">
            <a:avLst/>
          </a:prstGeom>
          <a:noFill/>
        </p:spPr>
        <p:txBody>
          <a:bodyPr wrap="square" rtlCol="0">
            <a:spAutoFit/>
          </a:bodyPr>
          <a:lstStyle/>
          <a:p>
            <a:r>
              <a:rPr lang="en-US" sz="800" dirty="0" err="1" smtClean="0">
                <a:latin typeface="Times New Roman" panose="02020603050405020304" pitchFamily="18" charset="0"/>
                <a:ea typeface="Tahoma" panose="020B0604030504040204" pitchFamily="34" charset="0"/>
                <a:cs typeface="Times New Roman" panose="02020603050405020304" pitchFamily="18" charset="0"/>
              </a:rPr>
              <a:t>Estudios</a:t>
            </a:r>
            <a:r>
              <a:rPr lang="en-US" sz="800" dirty="0">
                <a:latin typeface="Times New Roman" panose="02020603050405020304" pitchFamily="18" charset="0"/>
                <a:ea typeface="Tahoma" panose="020B0604030504040204" pitchFamily="34" charset="0"/>
                <a:cs typeface="Times New Roman" panose="02020603050405020304" pitchFamily="18" charset="0"/>
              </a:rPr>
              <a:t> </a:t>
            </a:r>
            <a:r>
              <a:rPr lang="en-US" sz="800" dirty="0" err="1" smtClean="0">
                <a:latin typeface="Times New Roman" panose="02020603050405020304" pitchFamily="18" charset="0"/>
                <a:ea typeface="Tahoma" panose="020B0604030504040204" pitchFamily="34" charset="0"/>
                <a:cs typeface="Times New Roman" panose="02020603050405020304" pitchFamily="18" charset="0"/>
              </a:rPr>
              <a:t>muestran</a:t>
            </a:r>
            <a:r>
              <a:rPr lang="en-US" sz="8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800" dirty="0" err="1" smtClean="0">
                <a:latin typeface="Times New Roman" panose="02020603050405020304" pitchFamily="18" charset="0"/>
                <a:ea typeface="Tahoma" panose="020B0604030504040204" pitchFamily="34" charset="0"/>
                <a:cs typeface="Times New Roman" panose="02020603050405020304" pitchFamily="18" charset="0"/>
              </a:rPr>
              <a:t>deforestación</a:t>
            </a:r>
            <a:r>
              <a:rPr lang="en-US" sz="800" dirty="0" smtClean="0">
                <a:latin typeface="Times New Roman" panose="02020603050405020304" pitchFamily="18" charset="0"/>
                <a:ea typeface="Tahoma" panose="020B0604030504040204" pitchFamily="34" charset="0"/>
                <a:cs typeface="Times New Roman" panose="02020603050405020304" pitchFamily="18" charset="0"/>
              </a:rPr>
              <a:t> . BM y WRI  </a:t>
            </a:r>
            <a:r>
              <a:rPr lang="en-US" sz="800" dirty="0" err="1" smtClean="0">
                <a:latin typeface="Times New Roman" panose="02020603050405020304" pitchFamily="18" charset="0"/>
                <a:ea typeface="Tahoma" panose="020B0604030504040204" pitchFamily="34" charset="0"/>
                <a:cs typeface="Times New Roman" panose="02020603050405020304" pitchFamily="18" charset="0"/>
              </a:rPr>
              <a:t>llaman</a:t>
            </a:r>
            <a:r>
              <a:rPr lang="en-US" sz="800" dirty="0" smtClean="0">
                <a:latin typeface="Times New Roman" panose="02020603050405020304" pitchFamily="18" charset="0"/>
                <a:ea typeface="Tahoma" panose="020B0604030504040204" pitchFamily="34" charset="0"/>
                <a:cs typeface="Times New Roman" panose="02020603050405020304" pitchFamily="18" charset="0"/>
              </a:rPr>
              <a:t> a la </a:t>
            </a:r>
            <a:r>
              <a:rPr lang="en-US" sz="800" dirty="0" err="1" smtClean="0">
                <a:latin typeface="Times New Roman" panose="02020603050405020304" pitchFamily="18" charset="0"/>
                <a:ea typeface="Tahoma" panose="020B0604030504040204" pitchFamily="34" charset="0"/>
                <a:cs typeface="Times New Roman" panose="02020603050405020304" pitchFamily="18" charset="0"/>
              </a:rPr>
              <a:t>Acción</a:t>
            </a:r>
            <a:r>
              <a:rPr lang="en-US" sz="800" dirty="0" smtClean="0">
                <a:latin typeface="Times New Roman" panose="02020603050405020304" pitchFamily="18" charset="0"/>
                <a:ea typeface="Tahoma" panose="020B0604030504040204" pitchFamily="34" charset="0"/>
                <a:cs typeface="Times New Roman" panose="02020603050405020304" pitchFamily="18" charset="0"/>
              </a:rPr>
              <a:t> para </a:t>
            </a:r>
            <a:r>
              <a:rPr lang="en-US" sz="800" dirty="0" err="1" smtClean="0">
                <a:latin typeface="Times New Roman" panose="02020603050405020304" pitchFamily="18" charset="0"/>
                <a:ea typeface="Tahoma" panose="020B0604030504040204" pitchFamily="34" charset="0"/>
                <a:cs typeface="Times New Roman" panose="02020603050405020304" pitchFamily="18" charset="0"/>
              </a:rPr>
              <a:t>los</a:t>
            </a:r>
            <a:r>
              <a:rPr lang="en-US" sz="8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800" dirty="0" err="1" smtClean="0">
                <a:latin typeface="Times New Roman" panose="02020603050405020304" pitchFamily="18" charset="0"/>
                <a:ea typeface="Tahoma" panose="020B0604030504040204" pitchFamily="34" charset="0"/>
                <a:cs typeface="Times New Roman" panose="02020603050405020304" pitchFamily="18" charset="0"/>
              </a:rPr>
              <a:t>Bosques</a:t>
            </a:r>
            <a:r>
              <a:rPr lang="en-US" sz="8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800" dirty="0" err="1" smtClean="0">
                <a:latin typeface="Times New Roman" panose="02020603050405020304" pitchFamily="18" charset="0"/>
                <a:ea typeface="Tahoma" panose="020B0604030504040204" pitchFamily="34" charset="0"/>
                <a:cs typeface="Times New Roman" panose="02020603050405020304" pitchFamily="18" charset="0"/>
              </a:rPr>
              <a:t>Tropicales</a:t>
            </a:r>
            <a:endParaRPr lang="en-US" sz="8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3" name="TextBox 22"/>
          <p:cNvSpPr txBox="1"/>
          <p:nvPr/>
        </p:nvSpPr>
        <p:spPr>
          <a:xfrm>
            <a:off x="53715" y="4921758"/>
            <a:ext cx="1228773" cy="707886"/>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Se </a:t>
            </a:r>
            <a:r>
              <a:rPr lang="en-US" sz="1000" dirty="0" err="1" smtClean="0">
                <a:latin typeface="Times New Roman" panose="02020603050405020304" pitchFamily="18" charset="0"/>
                <a:cs typeface="Times New Roman" panose="02020603050405020304" pitchFamily="18" charset="0"/>
              </a:rPr>
              <a:t>crea</a:t>
            </a:r>
            <a:r>
              <a:rPr lang="en-US" sz="1000" dirty="0" smtClean="0">
                <a:latin typeface="Times New Roman" panose="02020603050405020304" pitchFamily="18" charset="0"/>
                <a:cs typeface="Times New Roman" panose="02020603050405020304" pitchFamily="18" charset="0"/>
              </a:rPr>
              <a:t> la </a:t>
            </a:r>
            <a:r>
              <a:rPr lang="en-US" sz="1000" dirty="0" err="1" smtClean="0">
                <a:latin typeface="Times New Roman" panose="02020603050405020304" pitchFamily="18" charset="0"/>
                <a:cs typeface="Times New Roman" panose="02020603050405020304" pitchFamily="18" charset="0"/>
              </a:rPr>
              <a:t>Organización</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Internacional</a:t>
            </a:r>
            <a:r>
              <a:rPr lang="en-US" sz="1000" dirty="0" smtClean="0">
                <a:latin typeface="Times New Roman" panose="02020603050405020304" pitchFamily="18" charset="0"/>
                <a:cs typeface="Times New Roman" panose="02020603050405020304" pitchFamily="18" charset="0"/>
              </a:rPr>
              <a:t> de </a:t>
            </a:r>
            <a:r>
              <a:rPr lang="en-US" sz="1000" dirty="0" err="1" smtClean="0">
                <a:latin typeface="Times New Roman" panose="02020603050405020304" pitchFamily="18" charset="0"/>
                <a:cs typeface="Times New Roman" panose="02020603050405020304" pitchFamily="18" charset="0"/>
              </a:rPr>
              <a:t>maderas</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Tropicales</a:t>
            </a:r>
            <a:r>
              <a:rPr lang="en-US" sz="1000" dirty="0" smtClean="0">
                <a:latin typeface="Times New Roman" panose="02020603050405020304" pitchFamily="18" charset="0"/>
                <a:cs typeface="Times New Roman" panose="02020603050405020304" pitchFamily="18" charset="0"/>
              </a:rPr>
              <a:t> </a:t>
            </a:r>
            <a:endParaRPr lang="en-US" sz="10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291868" y="2386229"/>
            <a:ext cx="1066169" cy="707886"/>
          </a:xfrm>
          <a:prstGeom prst="rect">
            <a:avLst/>
          </a:prstGeom>
          <a:noFill/>
        </p:spPr>
        <p:txBody>
          <a:bodyPr wrap="square" rtlCol="0">
            <a:spAutoFit/>
          </a:bodyPr>
          <a:lstStyle/>
          <a:p>
            <a:r>
              <a:rPr lang="en-US" sz="1000" dirty="0" err="1" smtClean="0">
                <a:latin typeface="Times New Roman" panose="02020603050405020304" pitchFamily="18" charset="0"/>
                <a:cs typeface="Times New Roman" panose="02020603050405020304" pitchFamily="18" charset="0"/>
              </a:rPr>
              <a:t>Capitulo</a:t>
            </a:r>
            <a:r>
              <a:rPr lang="en-US" sz="1000" dirty="0" smtClean="0">
                <a:latin typeface="Times New Roman" panose="02020603050405020304" pitchFamily="18" charset="0"/>
                <a:cs typeface="Times New Roman" panose="02020603050405020304" pitchFamily="18" charset="0"/>
              </a:rPr>
              <a:t> 11 </a:t>
            </a:r>
            <a:r>
              <a:rPr lang="en-US" sz="1000" b="1" dirty="0" smtClean="0">
                <a:latin typeface="Times New Roman" panose="02020603050405020304" pitchFamily="18" charset="0"/>
                <a:cs typeface="Times New Roman" panose="02020603050405020304" pitchFamily="18" charset="0"/>
              </a:rPr>
              <a:t>Agenda 21 </a:t>
            </a:r>
            <a:r>
              <a:rPr lang="en-US" sz="1000" dirty="0" err="1" smtClean="0">
                <a:latin typeface="Times New Roman" panose="02020603050405020304" pitchFamily="18" charset="0"/>
                <a:cs typeface="Times New Roman" panose="02020603050405020304" pitchFamily="18" charset="0"/>
              </a:rPr>
              <a:t>Combate</a:t>
            </a:r>
            <a:r>
              <a:rPr lang="en-US" sz="1000" dirty="0" smtClean="0">
                <a:latin typeface="Times New Roman" panose="02020603050405020304" pitchFamily="18" charset="0"/>
                <a:cs typeface="Times New Roman" panose="02020603050405020304" pitchFamily="18" charset="0"/>
              </a:rPr>
              <a:t> a la </a:t>
            </a:r>
            <a:r>
              <a:rPr lang="en-US" sz="1000" dirty="0" err="1" smtClean="0">
                <a:latin typeface="Times New Roman" panose="02020603050405020304" pitchFamily="18" charset="0"/>
                <a:cs typeface="Times New Roman" panose="02020603050405020304" pitchFamily="18" charset="0"/>
              </a:rPr>
              <a:t>deforestación</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912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tx1"/>
                </a:solidFill>
              </a:rPr>
              <a:t>¿</a:t>
            </a:r>
            <a:r>
              <a:rPr lang="es-MX" dirty="0" smtClean="0">
                <a:solidFill>
                  <a:schemeClr val="tx1"/>
                </a:solidFill>
              </a:rPr>
              <a:t>Qué establece el Acuerdo de París?</a:t>
            </a:r>
            <a:endParaRPr lang="es-MX" dirty="0">
              <a:solidFill>
                <a:schemeClr val="tx1"/>
              </a:solidFill>
            </a:endParaRPr>
          </a:p>
        </p:txBody>
      </p:sp>
      <p:sp>
        <p:nvSpPr>
          <p:cNvPr id="7" name="Content Placeholder 6"/>
          <p:cNvSpPr>
            <a:spLocks noGrp="1"/>
          </p:cNvSpPr>
          <p:nvPr>
            <p:ph idx="1"/>
          </p:nvPr>
        </p:nvSpPr>
        <p:spPr>
          <a:xfrm>
            <a:off x="251520" y="4437112"/>
            <a:ext cx="7992888" cy="1069579"/>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Rectangle 7"/>
          <p:cNvSpPr/>
          <p:nvPr/>
        </p:nvSpPr>
        <p:spPr>
          <a:xfrm>
            <a:off x="179512" y="836712"/>
            <a:ext cx="8352928" cy="1323439"/>
          </a:xfrm>
          <a:prstGeom prst="rect">
            <a:avLst/>
          </a:prstGeom>
        </p:spPr>
        <p:txBody>
          <a:bodyPr wrap="square">
            <a:spAutoFit/>
          </a:bodyPr>
          <a:lstStyle/>
          <a:p>
            <a:r>
              <a:rPr lang="es-MX" sz="3200" b="1" dirty="0" smtClean="0"/>
              <a:t>Meta</a:t>
            </a:r>
            <a:r>
              <a:rPr lang="es-MX" sz="2400" b="1" dirty="0" smtClean="0"/>
              <a:t>:  Detener </a:t>
            </a:r>
            <a:r>
              <a:rPr lang="es-MX" sz="2400" b="1" dirty="0"/>
              <a:t>el aumento </a:t>
            </a:r>
            <a:r>
              <a:rPr lang="es-MX" sz="2400" dirty="0"/>
              <a:t>de la temperatura del planeta muy </a:t>
            </a:r>
            <a:r>
              <a:rPr lang="es-MX" sz="2400" b="1" dirty="0"/>
              <a:t>por debajo de 2</a:t>
            </a:r>
            <a:r>
              <a:rPr lang="es-MX" sz="2400" b="1" baseline="30000" dirty="0"/>
              <a:t>0 </a:t>
            </a:r>
            <a:r>
              <a:rPr lang="es-MX" sz="2400" b="1" dirty="0" smtClean="0"/>
              <a:t>C</a:t>
            </a:r>
            <a:r>
              <a:rPr lang="es-MX" sz="2400" dirty="0" smtClean="0"/>
              <a:t>. Proseguir </a:t>
            </a:r>
            <a:r>
              <a:rPr lang="es-MX" sz="2400" dirty="0"/>
              <a:t>los esfuerzos para </a:t>
            </a:r>
            <a:r>
              <a:rPr lang="es-MX" sz="2400" b="1" dirty="0"/>
              <a:t>limitar el aumento a 1.5</a:t>
            </a:r>
            <a:r>
              <a:rPr lang="es-MX" sz="2400" b="1" baseline="30000" dirty="0"/>
              <a:t>0 </a:t>
            </a:r>
            <a:r>
              <a:rPr lang="es-MX" sz="2400" b="1" dirty="0" smtClean="0"/>
              <a:t>C </a:t>
            </a:r>
            <a:r>
              <a:rPr lang="es-MX" sz="1000" b="1" dirty="0" smtClean="0"/>
              <a:t>(Art.2)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395536" y="6402671"/>
            <a:ext cx="7452828" cy="215444"/>
          </a:xfrm>
          <a:prstGeom prst="rect">
            <a:avLst/>
          </a:prstGeom>
          <a:noFill/>
        </p:spPr>
        <p:txBody>
          <a:bodyPr wrap="square" rtlCol="0">
            <a:spAutoFit/>
          </a:bodyPr>
          <a:lstStyle/>
          <a:p>
            <a:r>
              <a:rPr lang="en-US" sz="800" dirty="0" smtClean="0"/>
              <a:t>Fuente</a:t>
            </a:r>
            <a:r>
              <a:rPr lang="en-US" sz="800" dirty="0"/>
              <a:t>: </a:t>
            </a:r>
            <a:r>
              <a:rPr lang="en-US" sz="800" dirty="0" err="1" smtClean="0"/>
              <a:t>Acuerdo</a:t>
            </a:r>
            <a:r>
              <a:rPr lang="en-US" sz="800" dirty="0" smtClean="0"/>
              <a:t> de </a:t>
            </a:r>
            <a:r>
              <a:rPr lang="en-US" sz="800" dirty="0" err="1" smtClean="0"/>
              <a:t>París</a:t>
            </a:r>
            <a:r>
              <a:rPr lang="en-US" sz="800" dirty="0" smtClean="0"/>
              <a:t>, http</a:t>
            </a:r>
            <a:r>
              <a:rPr lang="en-US" sz="800" dirty="0"/>
              <a:t>://unfccc.int/resource/docs/2015/cop21/spa/l09s.pdf</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00" y="2455967"/>
            <a:ext cx="2483186" cy="2483186"/>
          </a:xfrm>
          <a:prstGeom prst="rect">
            <a:avLst/>
          </a:prstGeom>
        </p:spPr>
      </p:pic>
      <p:sp>
        <p:nvSpPr>
          <p:cNvPr id="6" name="TextBox 5"/>
          <p:cNvSpPr txBox="1"/>
          <p:nvPr/>
        </p:nvSpPr>
        <p:spPr>
          <a:xfrm>
            <a:off x="2411760" y="4754352"/>
            <a:ext cx="6732240" cy="1200329"/>
          </a:xfrm>
          <a:prstGeom prst="rect">
            <a:avLst/>
          </a:prstGeom>
          <a:noFill/>
        </p:spPr>
        <p:txBody>
          <a:bodyPr wrap="square" rtlCol="0">
            <a:spAutoFit/>
          </a:bodyPr>
          <a:lstStyle/>
          <a:p>
            <a:r>
              <a:rPr lang="es-MX" b="1" dirty="0" smtClean="0"/>
              <a:t>Se </a:t>
            </a:r>
            <a:r>
              <a:rPr lang="es-MX" b="1" dirty="0"/>
              <a:t>deberán respetar los DERECHOS HUMANOS, los derechos indígenas y tomar en cuenta la EQUIDAD INTERGENERACIONAL, </a:t>
            </a:r>
            <a:r>
              <a:rPr lang="es-MX" dirty="0"/>
              <a:t>DERECHOS HUMANOS la IGUALDAD DE GÉNERO y el  EMPODERAMIENTO DE LA MUJER</a:t>
            </a:r>
            <a:endParaRPr lang="en-US" dirty="0"/>
          </a:p>
        </p:txBody>
      </p:sp>
      <p:sp>
        <p:nvSpPr>
          <p:cNvPr id="4" name="TextBox 3"/>
          <p:cNvSpPr txBox="1"/>
          <p:nvPr/>
        </p:nvSpPr>
        <p:spPr>
          <a:xfrm>
            <a:off x="2815188" y="2393077"/>
            <a:ext cx="6156684" cy="1754327"/>
          </a:xfrm>
          <a:prstGeom prst="rect">
            <a:avLst/>
          </a:prstGeom>
          <a:noFill/>
        </p:spPr>
        <p:txBody>
          <a:bodyPr wrap="square" rtlCol="0">
            <a:spAutoFit/>
          </a:bodyPr>
          <a:lstStyle/>
          <a:p>
            <a:r>
              <a:rPr lang="es-ES" dirty="0"/>
              <a:t>TODOS los países miembros de </a:t>
            </a:r>
            <a:r>
              <a:rPr lang="es-ES" dirty="0" smtClean="0"/>
              <a:t>la Convención </a:t>
            </a:r>
            <a:r>
              <a:rPr lang="es-ES" dirty="0"/>
              <a:t>participan en este </a:t>
            </a:r>
            <a:r>
              <a:rPr lang="es-ES" dirty="0" smtClean="0"/>
              <a:t>acuerdo vinculante </a:t>
            </a:r>
            <a:r>
              <a:rPr lang="es-ES" dirty="0"/>
              <a:t>bajo el principio </a:t>
            </a:r>
            <a:r>
              <a:rPr lang="es-ES" dirty="0" smtClean="0"/>
              <a:t>de </a:t>
            </a:r>
            <a:r>
              <a:rPr lang="en-US" b="1" dirty="0" smtClean="0"/>
              <a:t>EQUIDAD Y RESPONSABILIDADES COMUNES </a:t>
            </a:r>
            <a:r>
              <a:rPr lang="en-US" b="1" dirty="0"/>
              <a:t>PERO </a:t>
            </a:r>
            <a:r>
              <a:rPr lang="en-US" b="1" dirty="0" smtClean="0"/>
              <a:t>DIFERENCIADAS </a:t>
            </a:r>
            <a:r>
              <a:rPr lang="en-US" dirty="0" smtClean="0"/>
              <a:t>de </a:t>
            </a:r>
            <a:r>
              <a:rPr lang="en-US" dirty="0" err="1"/>
              <a:t>acuerdo</a:t>
            </a:r>
            <a:r>
              <a:rPr lang="en-US" dirty="0"/>
              <a:t> con </a:t>
            </a:r>
            <a:r>
              <a:rPr lang="en-US" dirty="0" smtClean="0"/>
              <a:t>las </a:t>
            </a:r>
            <a:r>
              <a:rPr lang="en-US" dirty="0" err="1" smtClean="0"/>
              <a:t>capacidades</a:t>
            </a:r>
            <a:r>
              <a:rPr lang="en-US" dirty="0" smtClean="0"/>
              <a:t> </a:t>
            </a:r>
            <a:r>
              <a:rPr lang="en-US" dirty="0" err="1" smtClean="0"/>
              <a:t>respectivas</a:t>
            </a:r>
            <a:r>
              <a:rPr lang="en-US" dirty="0" smtClean="0"/>
              <a:t> </a:t>
            </a:r>
            <a:r>
              <a:rPr lang="es-ES" dirty="0" smtClean="0"/>
              <a:t>y </a:t>
            </a:r>
            <a:r>
              <a:rPr lang="es-ES" dirty="0"/>
              <a:t>a la luz de las </a:t>
            </a:r>
            <a:r>
              <a:rPr lang="es-ES" dirty="0" smtClean="0"/>
              <a:t>diferentes </a:t>
            </a:r>
            <a:r>
              <a:rPr lang="en-US" dirty="0" err="1" smtClean="0"/>
              <a:t>circunstancias</a:t>
            </a:r>
            <a:r>
              <a:rPr lang="en-US" dirty="0" smtClean="0"/>
              <a:t> </a:t>
            </a:r>
            <a:r>
              <a:rPr lang="en-US" dirty="0" err="1" smtClean="0"/>
              <a:t>nacionales</a:t>
            </a:r>
            <a:r>
              <a:rPr lang="en-US" dirty="0" smtClean="0"/>
              <a:t> UNIVERSALIDAD </a:t>
            </a:r>
            <a:r>
              <a:rPr lang="en-US" dirty="0"/>
              <a:t>y </a:t>
            </a:r>
            <a:r>
              <a:rPr lang="en-US" dirty="0" err="1" smtClean="0"/>
              <a:t>diferenciación</a:t>
            </a:r>
            <a:r>
              <a:rPr lang="en-US" dirty="0" smtClean="0"/>
              <a:t>. </a:t>
            </a:r>
            <a:endParaRPr lang="en-US" dirty="0"/>
          </a:p>
        </p:txBody>
      </p:sp>
    </p:spTree>
    <p:extLst>
      <p:ext uri="{BB962C8B-B14F-4D97-AF65-F5344CB8AC3E}">
        <p14:creationId xmlns:p14="http://schemas.microsoft.com/office/powerpoint/2010/main" val="1178106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400" dirty="0"/>
              <a:t> </a:t>
            </a:r>
            <a:r>
              <a:rPr lang="es-MX" sz="2400" dirty="0">
                <a:solidFill>
                  <a:schemeClr val="tx1"/>
                </a:solidFill>
              </a:rPr>
              <a:t>L</a:t>
            </a:r>
            <a:r>
              <a:rPr lang="es-MX" sz="2400" dirty="0" smtClean="0">
                <a:solidFill>
                  <a:schemeClr val="tx1"/>
                </a:solidFill>
              </a:rPr>
              <a:t>os bosques juegan un papel </a:t>
            </a:r>
            <a:r>
              <a:rPr lang="es-MX" sz="2400" dirty="0" smtClean="0">
                <a:solidFill>
                  <a:srgbClr val="008000"/>
                </a:solidFill>
              </a:rPr>
              <a:t>muy</a:t>
            </a:r>
            <a:r>
              <a:rPr lang="es-MX" sz="2400" dirty="0" smtClean="0"/>
              <a:t> </a:t>
            </a:r>
            <a:r>
              <a:rPr lang="es-MX" sz="2400" dirty="0" smtClean="0">
                <a:solidFill>
                  <a:schemeClr val="tx1"/>
                </a:solidFill>
              </a:rPr>
              <a:t>importante</a:t>
            </a:r>
            <a:endParaRPr lang="es-MX" sz="2400" dirty="0">
              <a:solidFill>
                <a:schemeClr val="tx1"/>
              </a:solidFill>
            </a:endParaRPr>
          </a:p>
        </p:txBody>
      </p:sp>
      <p:sp>
        <p:nvSpPr>
          <p:cNvPr id="3" name="2 Marcador de contenido"/>
          <p:cNvSpPr>
            <a:spLocks noGrp="1"/>
          </p:cNvSpPr>
          <p:nvPr>
            <p:ph idx="1"/>
          </p:nvPr>
        </p:nvSpPr>
        <p:spPr>
          <a:xfrm>
            <a:off x="107504" y="1844824"/>
            <a:ext cx="8296567" cy="4752528"/>
          </a:xfrm>
        </p:spPr>
        <p:txBody>
          <a:bodyPr>
            <a:noAutofit/>
          </a:bodyPr>
          <a:lstStyle/>
          <a:p>
            <a:pPr marL="1177200" indent="-457200">
              <a:buFont typeface="+mj-lt"/>
              <a:buAutoNum type="arabicPeriod"/>
            </a:pPr>
            <a:r>
              <a:rPr lang="es-MX" sz="2400" i="1" dirty="0" smtClean="0"/>
              <a:t>actividades que reduzcan las emisiones </a:t>
            </a:r>
            <a:r>
              <a:rPr lang="es-MX" sz="2400" b="1" i="1" dirty="0" smtClean="0"/>
              <a:t>evitando la deforestación </a:t>
            </a:r>
            <a:r>
              <a:rPr lang="es-MX" sz="2400" i="1" dirty="0" smtClean="0"/>
              <a:t>y degradación de bosques; </a:t>
            </a:r>
          </a:p>
          <a:p>
            <a:pPr marL="1177200" indent="-457200">
              <a:buFont typeface="+mj-lt"/>
              <a:buAutoNum type="arabicPeriod"/>
            </a:pPr>
            <a:r>
              <a:rPr lang="es-MX" sz="2400" i="1" dirty="0" smtClean="0"/>
              <a:t>conservación, </a:t>
            </a:r>
            <a:r>
              <a:rPr lang="es-MX" sz="2400" b="1" i="1" dirty="0" smtClean="0"/>
              <a:t>manejo sustentable </a:t>
            </a:r>
            <a:r>
              <a:rPr lang="es-MX" sz="2400" i="1" dirty="0" smtClean="0"/>
              <a:t>y mejoramiento de las reservas de carbono en países en vías de desarrollo</a:t>
            </a:r>
          </a:p>
          <a:p>
            <a:pPr marL="1177200" indent="-457200">
              <a:buFont typeface="+mj-lt"/>
              <a:buAutoNum type="arabicPeriod"/>
            </a:pPr>
            <a:r>
              <a:rPr lang="es-MX" sz="2400" i="1" dirty="0" smtClean="0"/>
              <a:t>políticas alternativas, como </a:t>
            </a:r>
            <a:r>
              <a:rPr lang="es-MX" sz="2400" b="1" i="1" dirty="0" smtClean="0"/>
              <a:t>mitigación conjunta </a:t>
            </a:r>
            <a:r>
              <a:rPr lang="es-MX" sz="2400" i="1" dirty="0" smtClean="0"/>
              <a:t>y adaptación para el manejo sustentable e integral del bosque. </a:t>
            </a:r>
          </a:p>
          <a:p>
            <a:pPr marL="1177200" indent="-457200">
              <a:buFont typeface="+mj-lt"/>
              <a:buAutoNum type="arabicPeriod"/>
            </a:pPr>
            <a:r>
              <a:rPr lang="es-MX" sz="2400" i="1" dirty="0" smtClean="0"/>
              <a:t>Reafirmar la importancia de </a:t>
            </a:r>
            <a:r>
              <a:rPr lang="es-MX" sz="2400" b="1" i="1" dirty="0" smtClean="0"/>
              <a:t>los beneficios asociados </a:t>
            </a:r>
            <a:r>
              <a:rPr lang="es-MX" sz="2400" i="1" dirty="0" smtClean="0"/>
              <a:t>a la reducción de carbono derivados de dichas actividades</a:t>
            </a:r>
          </a:p>
          <a:p>
            <a:pPr marL="0" indent="0">
              <a:buNone/>
            </a:pPr>
            <a:endParaRPr lang="es-MX" sz="1700" i="1" dirty="0" smtClean="0"/>
          </a:p>
        </p:txBody>
      </p:sp>
      <p:sp>
        <p:nvSpPr>
          <p:cNvPr id="5" name="TextBox 4"/>
          <p:cNvSpPr txBox="1"/>
          <p:nvPr/>
        </p:nvSpPr>
        <p:spPr>
          <a:xfrm>
            <a:off x="2411760" y="2348880"/>
            <a:ext cx="1768907" cy="369332"/>
          </a:xfrm>
          <a:prstGeom prst="rect">
            <a:avLst/>
          </a:prstGeom>
          <a:noFill/>
        </p:spPr>
        <p:txBody>
          <a:bodyPr wrap="square" rtlCol="0">
            <a:spAutoFit/>
          </a:bodyPr>
          <a:lstStyle/>
          <a:p>
            <a:endParaRPr lang="en-US" dirty="0"/>
          </a:p>
        </p:txBody>
      </p:sp>
      <p:sp>
        <p:nvSpPr>
          <p:cNvPr id="6" name="Rectangle 5"/>
          <p:cNvSpPr/>
          <p:nvPr/>
        </p:nvSpPr>
        <p:spPr>
          <a:xfrm>
            <a:off x="-108520" y="836712"/>
            <a:ext cx="9252520" cy="830997"/>
          </a:xfrm>
          <a:prstGeom prst="rect">
            <a:avLst/>
          </a:prstGeom>
        </p:spPr>
        <p:txBody>
          <a:bodyPr wrap="square">
            <a:spAutoFit/>
          </a:bodyPr>
          <a:lstStyle/>
          <a:p>
            <a:pPr marL="720000" indent="0">
              <a:buNone/>
            </a:pPr>
            <a:r>
              <a:rPr lang="es-MX" sz="2400" i="1" dirty="0"/>
              <a:t>Tomar medidas de instrumentación y de apoyo, incluso mediante pagos basados en resultados, al marco existente </a:t>
            </a:r>
            <a:r>
              <a:rPr lang="es-MX" sz="2400" i="1" dirty="0" smtClean="0"/>
              <a:t>para </a:t>
            </a:r>
            <a:r>
              <a:rPr lang="es-MX" sz="1000" i="1" dirty="0" smtClean="0"/>
              <a:t>(Art.5): </a:t>
            </a:r>
            <a:endParaRPr lang="es-MX" sz="1000" i="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084168" y="5349461"/>
            <a:ext cx="2673194" cy="1425006"/>
          </a:xfrm>
          <a:prstGeom prst="rect">
            <a:avLst/>
          </a:prstGeom>
        </p:spPr>
      </p:pic>
      <p:sp>
        <p:nvSpPr>
          <p:cNvPr id="7" name="TextBox 6"/>
          <p:cNvSpPr txBox="1"/>
          <p:nvPr/>
        </p:nvSpPr>
        <p:spPr>
          <a:xfrm>
            <a:off x="395536" y="6402671"/>
            <a:ext cx="5112568" cy="215444"/>
          </a:xfrm>
          <a:prstGeom prst="rect">
            <a:avLst/>
          </a:prstGeom>
          <a:noFill/>
        </p:spPr>
        <p:txBody>
          <a:bodyPr wrap="square" rtlCol="0">
            <a:spAutoFit/>
          </a:bodyPr>
          <a:lstStyle/>
          <a:p>
            <a:r>
              <a:rPr lang="en-US" sz="800" dirty="0" smtClean="0"/>
              <a:t>Fuente</a:t>
            </a:r>
            <a:r>
              <a:rPr lang="en-US" sz="800" dirty="0"/>
              <a:t>: </a:t>
            </a:r>
            <a:r>
              <a:rPr lang="en-US" sz="800" dirty="0" err="1" smtClean="0"/>
              <a:t>Acuerdo</a:t>
            </a:r>
            <a:r>
              <a:rPr lang="en-US" sz="800" dirty="0" smtClean="0"/>
              <a:t> de </a:t>
            </a:r>
            <a:r>
              <a:rPr lang="en-US" sz="800" dirty="0" err="1" smtClean="0"/>
              <a:t>París</a:t>
            </a:r>
            <a:r>
              <a:rPr lang="en-US" sz="800" dirty="0" smtClean="0"/>
              <a:t>, http</a:t>
            </a:r>
            <a:r>
              <a:rPr lang="en-US" sz="800" dirty="0"/>
              <a:t>://unfccc.int/resource/docs/2015/cop21/spa/l09s.pdf</a:t>
            </a:r>
          </a:p>
        </p:txBody>
      </p:sp>
    </p:spTree>
    <p:extLst>
      <p:ext uri="{BB962C8B-B14F-4D97-AF65-F5344CB8AC3E}">
        <p14:creationId xmlns:p14="http://schemas.microsoft.com/office/powerpoint/2010/main" val="3239517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t>
            </a:r>
            <a:r>
              <a:rPr lang="en-US" dirty="0" err="1" smtClean="0">
                <a:solidFill>
                  <a:schemeClr val="tx1"/>
                </a:solidFill>
              </a:rPr>
              <a:t>Cómo</a:t>
            </a:r>
            <a:r>
              <a:rPr lang="en-US" dirty="0" smtClean="0">
                <a:solidFill>
                  <a:schemeClr val="tx1"/>
                </a:solidFill>
              </a:rPr>
              <a:t> se </a:t>
            </a:r>
            <a:r>
              <a:rPr lang="en-US" dirty="0" err="1" smtClean="0">
                <a:solidFill>
                  <a:schemeClr val="tx1"/>
                </a:solidFill>
              </a:rPr>
              <a:t>reportarán</a:t>
            </a:r>
            <a:r>
              <a:rPr lang="en-US" dirty="0" smtClean="0">
                <a:solidFill>
                  <a:schemeClr val="tx1"/>
                </a:solidFill>
              </a:rPr>
              <a:t> los </a:t>
            </a:r>
            <a:r>
              <a:rPr lang="en-US" dirty="0" err="1" smtClean="0">
                <a:solidFill>
                  <a:schemeClr val="tx1"/>
                </a:solidFill>
              </a:rPr>
              <a:t>avances</a:t>
            </a:r>
            <a:r>
              <a:rPr lang="en-US" dirty="0" smtClean="0">
                <a:solidFill>
                  <a:schemeClr val="tx1"/>
                </a:solidFill>
              </a:rPr>
              <a:t>?</a:t>
            </a:r>
            <a:endParaRPr lang="en-US" dirty="0">
              <a:solidFill>
                <a:schemeClr val="tx1"/>
              </a:solidFill>
            </a:endParaRPr>
          </a:p>
        </p:txBody>
      </p:sp>
      <p:sp>
        <p:nvSpPr>
          <p:cNvPr id="3" name="Content Placeholder 2"/>
          <p:cNvSpPr>
            <a:spLocks noGrp="1"/>
          </p:cNvSpPr>
          <p:nvPr>
            <p:ph idx="1"/>
          </p:nvPr>
        </p:nvSpPr>
        <p:spPr>
          <a:xfrm>
            <a:off x="107504" y="908720"/>
            <a:ext cx="8928992" cy="1296144"/>
          </a:xfrm>
        </p:spPr>
        <p:txBody>
          <a:bodyPr>
            <a:normAutofit fontScale="92500"/>
          </a:bodyPr>
          <a:lstStyle/>
          <a:p>
            <a:r>
              <a:rPr lang="es-MX" sz="2400" dirty="0"/>
              <a:t>Con una actualización al año 2020, cada país deberá preparar, comunicar y mantener su Contribución determinada a nivel nacional (NDC por sus siglas en inglés) cuyas metas deberán ser </a:t>
            </a:r>
            <a:r>
              <a:rPr lang="es-MX" sz="2400" dirty="0" smtClean="0"/>
              <a:t>progresivas </a:t>
            </a:r>
            <a:r>
              <a:rPr lang="es-MX" sz="1100" dirty="0" smtClean="0"/>
              <a:t>(Art.4)</a:t>
            </a:r>
            <a:endParaRPr lang="en-US" sz="1100" dirty="0"/>
          </a:p>
          <a:p>
            <a:endParaRPr lang="en-US" dirty="0"/>
          </a:p>
        </p:txBody>
      </p:sp>
      <p:sp>
        <p:nvSpPr>
          <p:cNvPr id="4" name="TextBox 3"/>
          <p:cNvSpPr txBox="1"/>
          <p:nvPr/>
        </p:nvSpPr>
        <p:spPr>
          <a:xfrm>
            <a:off x="3419872" y="2464626"/>
            <a:ext cx="6120680" cy="830997"/>
          </a:xfrm>
          <a:prstGeom prst="rect">
            <a:avLst/>
          </a:prstGeom>
          <a:noFill/>
        </p:spPr>
        <p:txBody>
          <a:bodyPr wrap="square" rtlCol="0">
            <a:spAutoFit/>
          </a:bodyPr>
          <a:lstStyle/>
          <a:p>
            <a:r>
              <a:rPr lang="en-US" sz="2400" b="1" dirty="0" smtClean="0"/>
              <a:t>NDCs </a:t>
            </a:r>
            <a:r>
              <a:rPr lang="en-US" sz="2400" b="1" dirty="0" err="1" smtClean="0"/>
              <a:t>cada</a:t>
            </a:r>
            <a:r>
              <a:rPr lang="en-US" sz="2400" b="1" dirty="0" smtClean="0"/>
              <a:t> </a:t>
            </a:r>
            <a:r>
              <a:rPr lang="es-ES" sz="2400" b="1" dirty="0" smtClean="0"/>
              <a:t>5 </a:t>
            </a:r>
            <a:r>
              <a:rPr lang="es-ES" sz="2400" b="1" dirty="0"/>
              <a:t>años </a:t>
            </a:r>
            <a:r>
              <a:rPr lang="es-ES" sz="2400" dirty="0"/>
              <a:t>reflejando la más alta ambición </a:t>
            </a:r>
            <a:r>
              <a:rPr lang="es-ES" sz="2400" dirty="0" smtClean="0"/>
              <a:t>posible </a:t>
            </a:r>
            <a:r>
              <a:rPr lang="en-US" sz="2400" dirty="0" smtClean="0"/>
              <a:t>de </a:t>
            </a:r>
            <a:r>
              <a:rPr lang="en-US" sz="2400" dirty="0" err="1"/>
              <a:t>mitigación</a:t>
            </a:r>
            <a:endParaRPr lang="en-US" sz="2400" dirty="0"/>
          </a:p>
        </p:txBody>
      </p:sp>
      <p:sp>
        <p:nvSpPr>
          <p:cNvPr id="5" name="Rectángulo 4"/>
          <p:cNvSpPr/>
          <p:nvPr/>
        </p:nvSpPr>
        <p:spPr>
          <a:xfrm>
            <a:off x="827584" y="4441746"/>
            <a:ext cx="3168352" cy="1569660"/>
          </a:xfrm>
          <a:prstGeom prst="rect">
            <a:avLst/>
          </a:prstGeom>
        </p:spPr>
        <p:txBody>
          <a:bodyPr wrap="square">
            <a:spAutoFit/>
          </a:bodyPr>
          <a:lstStyle/>
          <a:p>
            <a:pPr algn="ctr"/>
            <a:r>
              <a:rPr lang="es-MX" sz="2400" dirty="0">
                <a:solidFill>
                  <a:srgbClr val="000000"/>
                </a:solidFill>
                <a:latin typeface="+mj-lt"/>
              </a:rPr>
              <a:t>México fue el primer país en desarrollo en presentar </a:t>
            </a:r>
            <a:r>
              <a:rPr lang="es-MX" sz="2000" dirty="0">
                <a:latin typeface="+mj-lt"/>
              </a:rPr>
              <a:t>su</a:t>
            </a:r>
            <a:r>
              <a:rPr lang="es-MX" sz="2400" dirty="0" smtClean="0">
                <a:solidFill>
                  <a:srgbClr val="000000"/>
                </a:solidFill>
                <a:latin typeface="+mj-lt"/>
              </a:rPr>
              <a:t> CND en marzo de 2015. </a:t>
            </a:r>
          </a:p>
        </p:txBody>
      </p:sp>
      <p:pic>
        <p:nvPicPr>
          <p:cNvPr id="6" name="Imagen 1"/>
          <p:cNvPicPr>
            <a:picLocks noChangeAspect="1"/>
          </p:cNvPicPr>
          <p:nvPr/>
        </p:nvPicPr>
        <p:blipFill>
          <a:blip r:embed="rId2"/>
          <a:stretch>
            <a:fillRect/>
          </a:stretch>
        </p:blipFill>
        <p:spPr>
          <a:xfrm>
            <a:off x="5113397" y="3579450"/>
            <a:ext cx="2237322" cy="2852936"/>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995" y="2204864"/>
            <a:ext cx="2550100" cy="1725568"/>
          </a:xfrm>
          <a:prstGeom prst="rect">
            <a:avLst/>
          </a:prstGeom>
        </p:spPr>
      </p:pic>
      <p:sp>
        <p:nvSpPr>
          <p:cNvPr id="8" name="TextBox 7"/>
          <p:cNvSpPr txBox="1"/>
          <p:nvPr/>
        </p:nvSpPr>
        <p:spPr>
          <a:xfrm>
            <a:off x="467544" y="6119305"/>
            <a:ext cx="5112568" cy="338554"/>
          </a:xfrm>
          <a:prstGeom prst="rect">
            <a:avLst/>
          </a:prstGeom>
          <a:noFill/>
        </p:spPr>
        <p:txBody>
          <a:bodyPr wrap="square" rtlCol="0">
            <a:spAutoFit/>
          </a:bodyPr>
          <a:lstStyle/>
          <a:p>
            <a:r>
              <a:rPr lang="en-US" sz="800" dirty="0" smtClean="0"/>
              <a:t>Fuente</a:t>
            </a:r>
            <a:r>
              <a:rPr lang="en-US" sz="800" dirty="0"/>
              <a:t>: </a:t>
            </a:r>
            <a:r>
              <a:rPr lang="en-US" sz="800" dirty="0" err="1" smtClean="0"/>
              <a:t>Acuerdo</a:t>
            </a:r>
            <a:r>
              <a:rPr lang="en-US" sz="800" dirty="0" smtClean="0"/>
              <a:t> de </a:t>
            </a:r>
            <a:r>
              <a:rPr lang="en-US" sz="800" dirty="0" err="1" smtClean="0"/>
              <a:t>París</a:t>
            </a:r>
            <a:r>
              <a:rPr lang="en-US" sz="800" dirty="0" smtClean="0"/>
              <a:t>, </a:t>
            </a:r>
            <a:r>
              <a:rPr lang="en-US" sz="800" dirty="0" smtClean="0">
                <a:hlinkClick r:id="rId4"/>
              </a:rPr>
              <a:t>http</a:t>
            </a:r>
            <a:r>
              <a:rPr lang="en-US" sz="800" dirty="0">
                <a:hlinkClick r:id="rId4"/>
              </a:rPr>
              <a:t>://</a:t>
            </a:r>
            <a:r>
              <a:rPr lang="en-US" sz="800" dirty="0" smtClean="0">
                <a:hlinkClick r:id="rId4"/>
              </a:rPr>
              <a:t>unfccc.int/resource/docs/2015/cop21/spa/l09s.pdf</a:t>
            </a:r>
            <a:endParaRPr lang="en-US" sz="800" dirty="0" smtClean="0"/>
          </a:p>
          <a:p>
            <a:r>
              <a:rPr lang="es-ES" sz="800" dirty="0"/>
              <a:t>SEMARNAT. (2015). Compromisos de Mitigación y Adaptación ante el Cambio Climático 2020-2030</a:t>
            </a:r>
            <a:endParaRPr lang="en-US" sz="800" dirty="0"/>
          </a:p>
        </p:txBody>
      </p:sp>
    </p:spTree>
    <p:extLst>
      <p:ext uri="{BB962C8B-B14F-4D97-AF65-F5344CB8AC3E}">
        <p14:creationId xmlns:p14="http://schemas.microsoft.com/office/powerpoint/2010/main" val="1177978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218"/>
          <p:cNvGraphicFramePr/>
          <p:nvPr>
            <p:extLst>
              <p:ext uri="{D42A27DB-BD31-4B8C-83A1-F6EECF244321}">
                <p14:modId xmlns:p14="http://schemas.microsoft.com/office/powerpoint/2010/main" val="260314102"/>
              </p:ext>
            </p:extLst>
          </p:nvPr>
        </p:nvGraphicFramePr>
        <p:xfrm>
          <a:off x="729024" y="1476987"/>
          <a:ext cx="7731408" cy="4786282"/>
        </p:xfrm>
        <a:graphic>
          <a:graphicData uri="http://schemas.openxmlformats.org/drawingml/2006/table">
            <a:tbl>
              <a:tblPr/>
              <a:tblGrid>
                <a:gridCol w="3535778"/>
                <a:gridCol w="707156"/>
                <a:gridCol w="707156"/>
                <a:gridCol w="707156"/>
                <a:gridCol w="707156"/>
                <a:gridCol w="91631"/>
                <a:gridCol w="555295"/>
                <a:gridCol w="720080"/>
              </a:tblGrid>
              <a:tr h="461670">
                <a:tc>
                  <a:txBody>
                    <a:bodyPr/>
                    <a:lstStyle/>
                    <a:p>
                      <a:pPr lvl="0" algn="l">
                        <a:defRPr sz="1800" b="0" i="0"/>
                      </a:pPr>
                      <a:endParaRPr dirty="0">
                        <a:latin typeface="+mj-lt"/>
                        <a:cs typeface="Lucida Sans Unicode"/>
                      </a:endParaRPr>
                    </a:p>
                  </a:txBody>
                  <a:tcPr marL="11397" marR="11397" marT="11397" marB="11397" anchor="b" horzOverflow="overflow">
                    <a:lnL w="12700">
                      <a:miter lim="400000"/>
                    </a:lnL>
                    <a:lnR w="12700">
                      <a:miter lim="400000"/>
                    </a:lnR>
                    <a:lnT w="12700">
                      <a:miter lim="400000"/>
                    </a:lnT>
                    <a:lnB w="12700">
                      <a:miter lim="400000"/>
                    </a:lnB>
                    <a:noFill/>
                  </a:tcPr>
                </a:tc>
                <a:tc>
                  <a:txBody>
                    <a:bodyPr/>
                    <a:lstStyle/>
                    <a:p>
                      <a:pPr lvl="0" algn="l">
                        <a:defRPr sz="1800" b="0" i="0"/>
                      </a:pPr>
                      <a:endParaRPr dirty="0">
                        <a:latin typeface="+mj-lt"/>
                        <a:cs typeface="Lucida Sans Unicode"/>
                      </a:endParaRPr>
                    </a:p>
                  </a:txBody>
                  <a:tcPr marL="11397" marR="11397" marT="11397" marB="11397" anchor="b" horzOverflow="overflow">
                    <a:lnL w="12700">
                      <a:miter lim="400000"/>
                    </a:lnL>
                    <a:lnR w="12700">
                      <a:miter lim="400000"/>
                    </a:lnR>
                    <a:lnT w="12700">
                      <a:miter lim="400000"/>
                    </a:lnT>
                    <a:lnB w="12700">
                      <a:miter lim="400000"/>
                    </a:lnB>
                    <a:noFill/>
                  </a:tcPr>
                </a:tc>
                <a:tc>
                  <a:txBody>
                    <a:bodyPr/>
                    <a:lstStyle/>
                    <a:p>
                      <a:pPr lvl="0" algn="l">
                        <a:defRPr sz="1800" b="0" i="0"/>
                      </a:pPr>
                      <a:endParaRPr dirty="0">
                        <a:latin typeface="+mj-lt"/>
                        <a:cs typeface="Lucida Sans Unicode"/>
                      </a:endParaRPr>
                    </a:p>
                  </a:txBody>
                  <a:tcPr marL="11397" marR="11397" marT="11397" marB="11397" anchor="b" horzOverflow="overflow">
                    <a:lnL w="12700">
                      <a:miter lim="400000"/>
                    </a:lnL>
                    <a:lnR w="12700">
                      <a:miter lim="400000"/>
                    </a:lnR>
                    <a:lnT w="12700">
                      <a:miter lim="400000"/>
                    </a:lnT>
                    <a:lnB w="12700">
                      <a:miter lim="400000"/>
                    </a:lnB>
                    <a:noFill/>
                  </a:tcPr>
                </a:tc>
                <a:tc>
                  <a:txBody>
                    <a:bodyPr/>
                    <a:lstStyle/>
                    <a:p>
                      <a:pPr lvl="0" algn="l">
                        <a:defRPr sz="1800" b="0" i="0"/>
                      </a:pPr>
                      <a:endParaRPr>
                        <a:latin typeface="+mj-lt"/>
                        <a:cs typeface="Lucida Sans Unicode"/>
                      </a:endParaRPr>
                    </a:p>
                  </a:txBody>
                  <a:tcPr marL="11397" marR="11397" marT="11397" marB="11397" anchor="b" horzOverflow="overflow">
                    <a:lnL w="12700">
                      <a:miter lim="400000"/>
                    </a:lnL>
                    <a:lnR w="12700">
                      <a:miter lim="400000"/>
                    </a:lnR>
                    <a:lnT w="12700">
                      <a:miter lim="400000"/>
                    </a:lnT>
                    <a:lnB w="12700">
                      <a:miter lim="400000"/>
                    </a:lnB>
                    <a:noFill/>
                  </a:tcPr>
                </a:tc>
                <a:tc>
                  <a:txBody>
                    <a:bodyPr/>
                    <a:lstStyle/>
                    <a:p>
                      <a:pPr lvl="0" algn="l">
                        <a:defRPr sz="1800" b="0" i="0"/>
                      </a:pPr>
                      <a:endParaRPr dirty="0">
                        <a:latin typeface="+mj-lt"/>
                        <a:cs typeface="Lucida Sans Unicode"/>
                      </a:endParaRPr>
                    </a:p>
                  </a:txBody>
                  <a:tcPr marL="11397" marR="11397" marT="11397" marB="11397" anchor="b" horzOverflow="overflow">
                    <a:lnL w="12700">
                      <a:miter lim="400000"/>
                    </a:lnL>
                    <a:lnR w="12700">
                      <a:miter lim="400000"/>
                    </a:lnR>
                    <a:lnT w="12700">
                      <a:miter lim="400000"/>
                    </a:lnT>
                    <a:lnB w="12700">
                      <a:miter lim="400000"/>
                    </a:lnB>
                    <a:noFill/>
                  </a:tcPr>
                </a:tc>
                <a:tc>
                  <a:txBody>
                    <a:bodyPr/>
                    <a:lstStyle/>
                    <a:p>
                      <a:pPr lvl="0" algn="ctr">
                        <a:defRPr sz="1800" b="0" i="0"/>
                      </a:pPr>
                      <a:endParaRPr>
                        <a:latin typeface="+mj-lt"/>
                        <a:cs typeface="Lucida Sans Unicode"/>
                      </a:endParaRPr>
                    </a:p>
                  </a:txBody>
                  <a:tcPr marL="11397" marR="11397" marT="11397" marB="11397" anchor="ctr" horzOverflow="overflow">
                    <a:lnL w="12700">
                      <a:miter lim="400000"/>
                    </a:lnL>
                    <a:lnR w="12700">
                      <a:miter lim="400000"/>
                    </a:lnR>
                    <a:lnT w="12700">
                      <a:miter lim="400000"/>
                    </a:lnT>
                    <a:lnB w="12700">
                      <a:miter lim="400000"/>
                    </a:lnB>
                    <a:noFill/>
                  </a:tcPr>
                </a:tc>
                <a:tc gridSpan="2">
                  <a:txBody>
                    <a:bodyPr/>
                    <a:lstStyle/>
                    <a:p>
                      <a:pPr lvl="0" algn="ctr">
                        <a:defRPr sz="1800" b="0" i="0"/>
                      </a:pPr>
                      <a:r>
                        <a:rPr sz="1600" b="1" dirty="0">
                          <a:solidFill>
                            <a:srgbClr val="008000"/>
                          </a:solidFill>
                          <a:latin typeface="+mj-lt"/>
                          <a:ea typeface="Times New Roman"/>
                          <a:cs typeface="Lucida Sans Unicode"/>
                          <a:sym typeface="Times New Roman"/>
                        </a:rPr>
                        <a:t>2030</a:t>
                      </a:r>
                    </a:p>
                    <a:p>
                      <a:pPr lvl="0" algn="ctr">
                        <a:defRPr sz="1800" b="0" i="0"/>
                      </a:pPr>
                      <a:r>
                        <a:rPr lang="es-MX" sz="1600" b="1" dirty="0" smtClean="0">
                          <a:solidFill>
                            <a:srgbClr val="008000"/>
                          </a:solidFill>
                          <a:latin typeface="+mj-lt"/>
                          <a:ea typeface="Times New Roman"/>
                          <a:cs typeface="Lucida Sans Unicode"/>
                          <a:sym typeface="Times New Roman"/>
                        </a:rPr>
                        <a:t>META</a:t>
                      </a:r>
                      <a:endParaRPr sz="1600" b="1" dirty="0">
                        <a:solidFill>
                          <a:srgbClr val="008000"/>
                        </a:solidFill>
                        <a:latin typeface="+mj-lt"/>
                        <a:ea typeface="Times New Roman"/>
                        <a:cs typeface="Lucida Sans Unicode"/>
                        <a:sym typeface="Times New Roman"/>
                      </a:endParaRPr>
                    </a:p>
                  </a:txBody>
                  <a:tcPr marL="11397" marR="11397" marT="11397" marB="11397" anchor="ctr" horzOverflow="overflow">
                    <a:lnL w="12700">
                      <a:miter lim="400000"/>
                    </a:lnL>
                    <a:lnR w="12700">
                      <a:miter lim="400000"/>
                    </a:lnR>
                    <a:lnT w="12700">
                      <a:solidFill>
                        <a:srgbClr val="000000"/>
                      </a:solidFill>
                      <a:round/>
                    </a:lnT>
                    <a:lnB w="12700">
                      <a:solidFill>
                        <a:srgbClr val="000000"/>
                      </a:solidFill>
                      <a:round/>
                    </a:lnB>
                    <a:noFill/>
                  </a:tcPr>
                </a:tc>
                <a:tc hMerge="1">
                  <a:txBody>
                    <a:bodyPr/>
                    <a:lstStyle/>
                    <a:p>
                      <a:endParaRPr lang="es-MX"/>
                    </a:p>
                  </a:txBody>
                  <a:tcPr/>
                </a:tc>
              </a:tr>
              <a:tr h="537493">
                <a:tc>
                  <a:txBody>
                    <a:bodyPr/>
                    <a:lstStyle/>
                    <a:p>
                      <a:pPr lvl="0" algn="l">
                        <a:defRPr sz="1800" b="0" i="0"/>
                      </a:pPr>
                      <a:endParaRPr dirty="0">
                        <a:latin typeface="+mj-lt"/>
                        <a:cs typeface="Lucida Sans Unicode"/>
                      </a:endParaRPr>
                    </a:p>
                  </a:txBody>
                  <a:tcPr marL="11397" marR="11397" marT="11397" marB="11397" anchor="b" horzOverflow="overflow">
                    <a:lnL w="12700">
                      <a:miter lim="400000"/>
                    </a:lnL>
                    <a:lnR w="12700">
                      <a:miter lim="400000"/>
                    </a:lnR>
                    <a:lnT w="12700">
                      <a:miter lim="400000"/>
                    </a:lnT>
                    <a:lnB w="12700">
                      <a:miter lim="400000"/>
                    </a:lnB>
                    <a:noFill/>
                  </a:tcPr>
                </a:tc>
                <a:tc>
                  <a:txBody>
                    <a:bodyPr/>
                    <a:lstStyle/>
                    <a:p>
                      <a:pPr lvl="0" algn="l">
                        <a:defRPr sz="1800" b="0" i="0"/>
                      </a:pPr>
                      <a:endParaRPr>
                        <a:latin typeface="+mj-lt"/>
                        <a:cs typeface="Lucida Sans Unicode"/>
                      </a:endParaRPr>
                    </a:p>
                  </a:txBody>
                  <a:tcPr marL="11397" marR="11397" marT="11397" marB="11397" anchor="b" horzOverflow="overflow">
                    <a:lnL w="12700">
                      <a:miter lim="400000"/>
                    </a:lnL>
                    <a:lnR w="12700">
                      <a:miter lim="400000"/>
                    </a:lnR>
                    <a:lnT w="12700">
                      <a:miter lim="400000"/>
                    </a:lnT>
                    <a:lnB w="12700">
                      <a:solidFill>
                        <a:srgbClr val="000000"/>
                      </a:solidFill>
                      <a:round/>
                    </a:lnB>
                    <a:noFill/>
                  </a:tcPr>
                </a:tc>
                <a:tc gridSpan="3">
                  <a:txBody>
                    <a:bodyPr/>
                    <a:lstStyle/>
                    <a:p>
                      <a:pPr lvl="0" algn="ctr">
                        <a:defRPr sz="1800" b="0" i="0"/>
                      </a:pPr>
                      <a:r>
                        <a:rPr lang="es-MX" sz="1600" b="1" dirty="0" smtClean="0">
                          <a:solidFill>
                            <a:srgbClr val="595959"/>
                          </a:solidFill>
                          <a:latin typeface="+mj-lt"/>
                          <a:ea typeface="Times New Roman"/>
                          <a:cs typeface="Lucida Sans Unicode"/>
                          <a:sym typeface="Times New Roman"/>
                        </a:rPr>
                        <a:t>Línea base (</a:t>
                      </a:r>
                      <a:r>
                        <a:rPr lang="es-MX" sz="1600" b="1" dirty="0" err="1" smtClean="0">
                          <a:solidFill>
                            <a:srgbClr val="595959"/>
                          </a:solidFill>
                          <a:latin typeface="+mj-lt"/>
                          <a:ea typeface="Times New Roman"/>
                          <a:cs typeface="Lucida Sans Unicode"/>
                          <a:sym typeface="Times New Roman"/>
                        </a:rPr>
                        <a:t>Mton</a:t>
                      </a:r>
                      <a:r>
                        <a:rPr lang="es-MX" sz="1600" b="1" dirty="0" smtClean="0">
                          <a:solidFill>
                            <a:srgbClr val="595959"/>
                          </a:solidFill>
                          <a:latin typeface="+mj-lt"/>
                          <a:ea typeface="Times New Roman"/>
                          <a:cs typeface="Lucida Sans Unicode"/>
                          <a:sym typeface="Times New Roman"/>
                        </a:rPr>
                        <a:t> CO</a:t>
                      </a:r>
                      <a:r>
                        <a:rPr lang="es-MX" sz="1200" b="1" dirty="0" smtClean="0">
                          <a:solidFill>
                            <a:srgbClr val="595959"/>
                          </a:solidFill>
                          <a:latin typeface="+mj-lt"/>
                          <a:ea typeface="Times New Roman"/>
                          <a:cs typeface="Lucida Sans Unicode"/>
                          <a:sym typeface="Times New Roman"/>
                        </a:rPr>
                        <a:t>2</a:t>
                      </a:r>
                      <a:r>
                        <a:rPr lang="es-MX" sz="1600" b="1" dirty="0" smtClean="0">
                          <a:solidFill>
                            <a:srgbClr val="595959"/>
                          </a:solidFill>
                          <a:latin typeface="+mj-lt"/>
                          <a:ea typeface="Times New Roman"/>
                          <a:cs typeface="Lucida Sans Unicode"/>
                          <a:sym typeface="Times New Roman"/>
                        </a:rPr>
                        <a:t>e)</a:t>
                      </a:r>
                      <a:endParaRPr sz="1600" b="1" dirty="0">
                        <a:solidFill>
                          <a:srgbClr val="595959"/>
                        </a:solidFill>
                        <a:latin typeface="+mj-lt"/>
                        <a:ea typeface="Times New Roman"/>
                        <a:cs typeface="Lucida Sans Unicode"/>
                        <a:sym typeface="Times New Roman"/>
                      </a:endParaRPr>
                    </a:p>
                  </a:txBody>
                  <a:tcPr marL="11397" marR="11397" marT="11397" marB="11397" anchor="ctr" horzOverflow="overflow">
                    <a:lnL w="12700">
                      <a:miter lim="400000"/>
                    </a:lnL>
                    <a:lnR w="12700">
                      <a:miter lim="400000"/>
                    </a:lnR>
                    <a:lnT w="12700">
                      <a:miter lim="400000"/>
                    </a:lnT>
                    <a:lnB w="12700">
                      <a:solidFill>
                        <a:srgbClr val="000000"/>
                      </a:solidFill>
                      <a:round/>
                    </a:lnB>
                    <a:noFill/>
                  </a:tcPr>
                </a:tc>
                <a:tc hMerge="1">
                  <a:txBody>
                    <a:bodyPr/>
                    <a:lstStyle/>
                    <a:p>
                      <a:endParaRPr lang="es-MX"/>
                    </a:p>
                  </a:txBody>
                  <a:tcPr/>
                </a:tc>
                <a:tc hMerge="1">
                  <a:txBody>
                    <a:bodyPr/>
                    <a:lstStyle/>
                    <a:p>
                      <a:endParaRPr lang="es-MX"/>
                    </a:p>
                  </a:txBody>
                  <a:tcPr/>
                </a:tc>
                <a:tc>
                  <a:txBody>
                    <a:bodyPr/>
                    <a:lstStyle/>
                    <a:p>
                      <a:pPr lvl="0" algn="ctr">
                        <a:defRPr sz="1800" b="0" i="0"/>
                      </a:pPr>
                      <a:endParaRPr>
                        <a:latin typeface="+mj-lt"/>
                        <a:cs typeface="Lucida Sans Unicode"/>
                      </a:endParaRPr>
                    </a:p>
                  </a:txBody>
                  <a:tcPr marL="11397" marR="11397" marT="11397" marB="11397" anchor="ctr" horzOverflow="overflow">
                    <a:lnL w="12700">
                      <a:miter lim="400000"/>
                    </a:lnL>
                    <a:lnR w="12700">
                      <a:miter lim="400000"/>
                    </a:lnR>
                    <a:lnT w="12700">
                      <a:miter lim="400000"/>
                    </a:lnT>
                    <a:lnB w="12700">
                      <a:miter lim="400000"/>
                    </a:lnB>
                    <a:noFill/>
                  </a:tcPr>
                </a:tc>
                <a:tc gridSpan="2">
                  <a:txBody>
                    <a:bodyPr/>
                    <a:lstStyle/>
                    <a:p>
                      <a:pPr lvl="0" algn="ctr">
                        <a:defRPr sz="1800" b="0" i="0"/>
                      </a:pPr>
                      <a:r>
                        <a:rPr lang="es-MX" sz="1400" b="1" cap="small" dirty="0" smtClean="0">
                          <a:solidFill>
                            <a:srgbClr val="008000"/>
                          </a:solidFill>
                          <a:latin typeface="+mj-lt"/>
                          <a:ea typeface="Times New Roman"/>
                          <a:cs typeface="Lucida Sans Unicode"/>
                          <a:sym typeface="Times New Roman"/>
                        </a:rPr>
                        <a:t>No condicionada</a:t>
                      </a:r>
                      <a:endParaRPr sz="1400" b="1" cap="small" dirty="0">
                        <a:solidFill>
                          <a:srgbClr val="008000"/>
                        </a:solidFill>
                        <a:latin typeface="+mj-lt"/>
                        <a:ea typeface="Times New Roman"/>
                        <a:cs typeface="Lucida Sans Unicode"/>
                        <a:sym typeface="Times New Roman"/>
                      </a:endParaRPr>
                    </a:p>
                  </a:txBody>
                  <a:tcPr marL="11397" marR="11397" marT="11397" marB="11397" anchor="ctr" horzOverflow="overflow">
                    <a:lnL w="12700">
                      <a:miter lim="400000"/>
                    </a:lnL>
                    <a:lnR w="12700">
                      <a:miter lim="400000"/>
                    </a:lnR>
                    <a:lnT w="12700">
                      <a:solidFill>
                        <a:srgbClr val="000000"/>
                      </a:solidFill>
                      <a:round/>
                    </a:lnT>
                    <a:lnB w="12700">
                      <a:solidFill>
                        <a:srgbClr val="000000"/>
                      </a:solidFill>
                      <a:round/>
                    </a:lnB>
                    <a:noFill/>
                  </a:tcPr>
                </a:tc>
                <a:tc hMerge="1">
                  <a:txBody>
                    <a:bodyPr/>
                    <a:lstStyle/>
                    <a:p>
                      <a:endParaRPr lang="es-MX"/>
                    </a:p>
                  </a:txBody>
                  <a:tcPr/>
                </a:tc>
              </a:tr>
              <a:tr h="488528">
                <a:tc>
                  <a:txBody>
                    <a:bodyPr/>
                    <a:lstStyle/>
                    <a:p>
                      <a:pPr lvl="0" algn="l">
                        <a:defRPr sz="1800" b="0" i="0"/>
                      </a:pPr>
                      <a:endParaRPr dirty="0">
                        <a:latin typeface="+mj-lt"/>
                        <a:cs typeface="Lucida Sans Unicode"/>
                      </a:endParaRPr>
                    </a:p>
                  </a:txBody>
                  <a:tcPr marL="11397" marR="11397" marT="11397" marB="11397" anchor="b" horzOverflow="overflow">
                    <a:lnL w="12700">
                      <a:miter lim="400000"/>
                    </a:lnL>
                    <a:lnR w="12700">
                      <a:miter lim="400000"/>
                    </a:lnR>
                    <a:lnT w="12700">
                      <a:miter lim="400000"/>
                    </a:lnT>
                    <a:lnB w="3175">
                      <a:solidFill>
                        <a:srgbClr val="808080"/>
                      </a:solidFill>
                      <a:round/>
                    </a:lnB>
                    <a:noFill/>
                  </a:tcPr>
                </a:tc>
                <a:tc>
                  <a:txBody>
                    <a:bodyPr/>
                    <a:lstStyle/>
                    <a:p>
                      <a:pPr lvl="0" algn="ctr">
                        <a:defRPr sz="1800" b="0" i="0"/>
                      </a:pPr>
                      <a:r>
                        <a:rPr sz="1600" b="1" dirty="0">
                          <a:latin typeface="+mj-lt"/>
                          <a:ea typeface="Times New Roman"/>
                          <a:cs typeface="Lucida Sans Unicode"/>
                          <a:sym typeface="Times New Roman"/>
                        </a:rPr>
                        <a:t>2013</a:t>
                      </a:r>
                    </a:p>
                  </a:txBody>
                  <a:tcPr marL="11397" marR="11397" marT="11397" marB="11397" anchor="ctr" horzOverflow="overflow">
                    <a:lnL w="12700">
                      <a:miter lim="400000"/>
                    </a:lnL>
                    <a:lnR w="12700">
                      <a:miter lim="400000"/>
                    </a:lnR>
                    <a:lnT w="12700">
                      <a:solidFill>
                        <a:srgbClr val="000000"/>
                      </a:solidFill>
                      <a:round/>
                    </a:lnT>
                    <a:lnB w="3175">
                      <a:solidFill>
                        <a:srgbClr val="808080"/>
                      </a:solidFill>
                      <a:round/>
                    </a:lnB>
                    <a:solidFill>
                      <a:srgbClr val="BFBFBF"/>
                    </a:solidFill>
                  </a:tcPr>
                </a:tc>
                <a:tc>
                  <a:txBody>
                    <a:bodyPr/>
                    <a:lstStyle/>
                    <a:p>
                      <a:pPr lvl="0" algn="ctr">
                        <a:defRPr sz="1800" b="0" i="0"/>
                      </a:pPr>
                      <a:r>
                        <a:rPr sz="1600" b="1">
                          <a:solidFill>
                            <a:srgbClr val="FFFFFF"/>
                          </a:solidFill>
                          <a:latin typeface="+mj-lt"/>
                          <a:ea typeface="Times New Roman"/>
                          <a:cs typeface="Lucida Sans Unicode"/>
                          <a:sym typeface="Times New Roman"/>
                        </a:rPr>
                        <a:t>2020</a:t>
                      </a:r>
                    </a:p>
                  </a:txBody>
                  <a:tcPr marL="11397" marR="11397" marT="11397" marB="11397" anchor="ctr" horzOverflow="overflow">
                    <a:lnL w="12700">
                      <a:miter lim="400000"/>
                    </a:lnL>
                    <a:lnR w="12700">
                      <a:miter lim="400000"/>
                    </a:lnR>
                    <a:lnT w="12700">
                      <a:solidFill>
                        <a:srgbClr val="000000"/>
                      </a:solidFill>
                      <a:round/>
                    </a:lnT>
                    <a:lnB w="3175">
                      <a:solidFill>
                        <a:srgbClr val="808080"/>
                      </a:solidFill>
                      <a:round/>
                    </a:lnB>
                    <a:solidFill>
                      <a:srgbClr val="808080"/>
                    </a:solidFill>
                  </a:tcPr>
                </a:tc>
                <a:tc>
                  <a:txBody>
                    <a:bodyPr/>
                    <a:lstStyle/>
                    <a:p>
                      <a:pPr lvl="0" algn="ctr">
                        <a:defRPr sz="1800" b="0" i="0"/>
                      </a:pPr>
                      <a:r>
                        <a:rPr sz="1600" b="1" dirty="0">
                          <a:solidFill>
                            <a:srgbClr val="FFFFFF"/>
                          </a:solidFill>
                          <a:latin typeface="+mj-lt"/>
                          <a:ea typeface="Times New Roman"/>
                          <a:cs typeface="Lucida Sans Unicode"/>
                          <a:sym typeface="Times New Roman"/>
                        </a:rPr>
                        <a:t>2025</a:t>
                      </a:r>
                    </a:p>
                  </a:txBody>
                  <a:tcPr marL="11397" marR="11397" marT="11397" marB="11397" anchor="ctr" horzOverflow="overflow">
                    <a:lnL w="12700">
                      <a:miter lim="400000"/>
                    </a:lnL>
                    <a:lnR w="12700">
                      <a:miter lim="400000"/>
                    </a:lnR>
                    <a:lnT w="12700">
                      <a:solidFill>
                        <a:srgbClr val="000000"/>
                      </a:solidFill>
                      <a:round/>
                    </a:lnT>
                    <a:lnB w="3175">
                      <a:solidFill>
                        <a:srgbClr val="808080"/>
                      </a:solidFill>
                      <a:round/>
                    </a:lnB>
                    <a:solidFill>
                      <a:srgbClr val="595959"/>
                    </a:solidFill>
                  </a:tcPr>
                </a:tc>
                <a:tc>
                  <a:txBody>
                    <a:bodyPr/>
                    <a:lstStyle/>
                    <a:p>
                      <a:pPr lvl="0" algn="ctr">
                        <a:defRPr sz="1800" b="0" i="0"/>
                      </a:pPr>
                      <a:r>
                        <a:rPr sz="1600" b="1">
                          <a:solidFill>
                            <a:srgbClr val="FFFFFF"/>
                          </a:solidFill>
                          <a:latin typeface="+mj-lt"/>
                          <a:ea typeface="Times New Roman"/>
                          <a:cs typeface="Lucida Sans Unicode"/>
                          <a:sym typeface="Times New Roman"/>
                        </a:rPr>
                        <a:t>2030</a:t>
                      </a:r>
                    </a:p>
                  </a:txBody>
                  <a:tcPr marL="11397" marR="11397" marT="11397" marB="11397" anchor="ctr" horzOverflow="overflow">
                    <a:lnL w="12700">
                      <a:miter lim="400000"/>
                    </a:lnL>
                    <a:lnR w="3175">
                      <a:solidFill>
                        <a:srgbClr val="808080"/>
                      </a:solidFill>
                      <a:round/>
                    </a:lnR>
                    <a:lnT w="12700">
                      <a:solidFill>
                        <a:srgbClr val="000000"/>
                      </a:solidFill>
                      <a:round/>
                    </a:lnT>
                    <a:lnB w="3175">
                      <a:solidFill>
                        <a:srgbClr val="808080"/>
                      </a:solidFill>
                      <a:round/>
                    </a:lnB>
                    <a:solidFill>
                      <a:srgbClr val="404040"/>
                    </a:solidFill>
                  </a:tcPr>
                </a:tc>
                <a:tc>
                  <a:txBody>
                    <a:bodyPr/>
                    <a:lstStyle/>
                    <a:p>
                      <a:pPr lvl="0" algn="ctr">
                        <a:defRPr sz="1800" b="0" i="0"/>
                      </a:pPr>
                      <a:endParaRPr dirty="0">
                        <a:latin typeface="+mj-lt"/>
                        <a:cs typeface="Lucida Sans Unicode"/>
                      </a:endParaRPr>
                    </a:p>
                  </a:txBody>
                  <a:tcPr marL="11397" marR="11397" marT="11397" marB="11397" anchor="ctr" horzOverflow="overflow">
                    <a:lnL w="3175">
                      <a:solidFill>
                        <a:srgbClr val="808080"/>
                      </a:solidFill>
                      <a:round/>
                    </a:lnL>
                    <a:lnR w="12700">
                      <a:miter lim="400000"/>
                    </a:lnR>
                    <a:lnT w="12700">
                      <a:miter lim="400000"/>
                    </a:lnT>
                    <a:lnB w="12700">
                      <a:miter lim="400000"/>
                    </a:lnB>
                    <a:noFill/>
                  </a:tcPr>
                </a:tc>
                <a:tc>
                  <a:txBody>
                    <a:bodyPr/>
                    <a:lstStyle/>
                    <a:p>
                      <a:pPr lvl="0" algn="ctr">
                        <a:defRPr sz="1800" b="0" i="0"/>
                      </a:pPr>
                      <a:r>
                        <a:rPr sz="1600" b="1">
                          <a:solidFill>
                            <a:srgbClr val="008000"/>
                          </a:solidFill>
                          <a:latin typeface="+mj-lt"/>
                          <a:ea typeface="Times New Roman"/>
                          <a:cs typeface="Lucida Sans Unicode"/>
                          <a:sym typeface="Times New Roman"/>
                        </a:rPr>
                        <a:t>2030</a:t>
                      </a:r>
                    </a:p>
                  </a:txBody>
                  <a:tcPr marL="11397" marR="11397" marT="11397" marB="11397" anchor="ctr" horzOverflow="overflow">
                    <a:lnL w="12700">
                      <a:miter lim="400000"/>
                    </a:lnL>
                    <a:lnR w="12700">
                      <a:miter lim="400000"/>
                    </a:lnR>
                    <a:lnT w="12700">
                      <a:solidFill>
                        <a:srgbClr val="000000"/>
                      </a:solidFill>
                      <a:round/>
                    </a:lnT>
                    <a:lnB w="12700">
                      <a:solidFill>
                        <a:srgbClr val="000000"/>
                      </a:solidFill>
                      <a:round/>
                    </a:lnB>
                    <a:solidFill>
                      <a:srgbClr val="D7E4BD"/>
                    </a:solidFill>
                  </a:tcPr>
                </a:tc>
                <a:tc>
                  <a:txBody>
                    <a:bodyPr/>
                    <a:lstStyle/>
                    <a:p>
                      <a:pPr lvl="0" algn="ctr">
                        <a:defRPr sz="1800" b="0" i="0"/>
                      </a:pPr>
                      <a:r>
                        <a:rPr sz="1600" b="1" dirty="0">
                          <a:solidFill>
                            <a:srgbClr val="008000"/>
                          </a:solidFill>
                          <a:latin typeface="+mj-lt"/>
                          <a:ea typeface="Times New Roman"/>
                          <a:cs typeface="Lucida Sans Unicode"/>
                          <a:sym typeface="Times New Roman"/>
                        </a:rPr>
                        <a:t>Δ</a:t>
                      </a:r>
                    </a:p>
                  </a:txBody>
                  <a:tcPr marL="11397" marR="11397" marT="11397" marB="11397" anchor="ctr" horzOverflow="overflow">
                    <a:lnL w="12700">
                      <a:miter lim="400000"/>
                    </a:lnL>
                    <a:lnR w="12700">
                      <a:miter lim="400000"/>
                    </a:lnR>
                    <a:lnT w="12700">
                      <a:solidFill>
                        <a:srgbClr val="000000"/>
                      </a:solidFill>
                      <a:round/>
                    </a:lnT>
                    <a:lnB w="12700">
                      <a:solidFill>
                        <a:srgbClr val="000000"/>
                      </a:solidFill>
                      <a:round/>
                    </a:lnB>
                    <a:solidFill>
                      <a:srgbClr val="C3D69B"/>
                    </a:solidFill>
                  </a:tcPr>
                </a:tc>
              </a:tr>
              <a:tr h="266443">
                <a:tc>
                  <a:txBody>
                    <a:bodyPr/>
                    <a:lstStyle/>
                    <a:p>
                      <a:pPr lvl="0" algn="l">
                        <a:defRPr sz="1800" b="0" i="0"/>
                      </a:pPr>
                      <a:r>
                        <a:rPr sz="1500" b="1" cap="small" dirty="0">
                          <a:latin typeface="+mj-lt"/>
                          <a:ea typeface="Times New Roman"/>
                          <a:cs typeface="Lucida Sans Unicode"/>
                          <a:sym typeface="Times New Roman"/>
                        </a:rPr>
                        <a:t> </a:t>
                      </a:r>
                      <a:r>
                        <a:rPr sz="1500" b="1" cap="small" dirty="0" smtClean="0">
                          <a:latin typeface="+mj-lt"/>
                          <a:ea typeface="Times New Roman"/>
                          <a:cs typeface="Lucida Sans Unicode"/>
                          <a:sym typeface="Times New Roman"/>
                        </a:rPr>
                        <a:t>Transport</a:t>
                      </a:r>
                      <a:r>
                        <a:rPr lang="es-MX" sz="1500" b="1" cap="small" dirty="0" smtClean="0">
                          <a:latin typeface="+mj-lt"/>
                          <a:ea typeface="Times New Roman"/>
                          <a:cs typeface="Lucida Sans Unicode"/>
                          <a:sym typeface="Times New Roman"/>
                        </a:rPr>
                        <a:t>e</a:t>
                      </a:r>
                      <a:r>
                        <a:rPr sz="1500" b="1" cap="small" dirty="0" smtClean="0">
                          <a:latin typeface="+mj-lt"/>
                          <a:ea typeface="Times New Roman"/>
                          <a:cs typeface="Lucida Sans Unicode"/>
                          <a:sym typeface="Times New Roman"/>
                        </a:rPr>
                        <a:t> </a:t>
                      </a:r>
                      <a:endParaRPr sz="1500" b="1" cap="small" dirty="0">
                        <a:latin typeface="+mj-lt"/>
                        <a:ea typeface="Times New Roman"/>
                        <a:cs typeface="Lucida Sans Unicode"/>
                        <a:sym typeface="Times New Roman"/>
                      </a:endParaRPr>
                    </a:p>
                  </a:txBody>
                  <a:tcPr marL="11397" marR="11397" marT="11397" marB="11397" anchor="ctr" horzOverflow="overflow">
                    <a:lnL w="12700">
                      <a:miter lim="400000"/>
                    </a:lnL>
                    <a:lnR w="12700">
                      <a:miter lim="400000"/>
                    </a:lnR>
                    <a:lnT w="3175">
                      <a:solidFill>
                        <a:srgbClr val="808080"/>
                      </a:solidFill>
                      <a:round/>
                    </a:lnT>
                    <a:lnB w="3175">
                      <a:solidFill>
                        <a:srgbClr val="808080"/>
                      </a:solidFill>
                      <a:round/>
                    </a:lnB>
                    <a:noFill/>
                  </a:tcPr>
                </a:tc>
                <a:tc>
                  <a:txBody>
                    <a:bodyPr/>
                    <a:lstStyle/>
                    <a:p>
                      <a:pPr lvl="0" algn="ctr">
                        <a:defRPr sz="1800" b="0" i="0"/>
                      </a:pPr>
                      <a:r>
                        <a:rPr sz="1600">
                          <a:latin typeface="+mj-lt"/>
                          <a:ea typeface="Times New Roman"/>
                          <a:cs typeface="Lucida Sans Unicode"/>
                          <a:sym typeface="Times New Roman"/>
                        </a:rPr>
                        <a:t>174</a:t>
                      </a:r>
                    </a:p>
                  </a:txBody>
                  <a:tcPr marL="0" marR="0" marT="0" marB="0" anchor="ctr" horzOverflow="overflow">
                    <a:lnL w="12700">
                      <a:miter lim="400000"/>
                    </a:lnL>
                    <a:lnR w="3175">
                      <a:solidFill>
                        <a:srgbClr val="808080"/>
                      </a:solidFill>
                      <a:round/>
                    </a:lnR>
                    <a:lnT w="3175">
                      <a:solidFill>
                        <a:srgbClr val="808080"/>
                      </a:solidFill>
                      <a:round/>
                    </a:lnT>
                    <a:lnB w="3175">
                      <a:solidFill>
                        <a:srgbClr val="808080"/>
                      </a:solidFill>
                      <a:round/>
                    </a:lnB>
                    <a:solidFill>
                      <a:srgbClr val="BFBFBF"/>
                    </a:solidFill>
                  </a:tcPr>
                </a:tc>
                <a:tc>
                  <a:txBody>
                    <a:bodyPr/>
                    <a:lstStyle/>
                    <a:p>
                      <a:pPr lvl="0" algn="ctr">
                        <a:defRPr sz="1800" b="0" i="0"/>
                      </a:pPr>
                      <a:r>
                        <a:rPr sz="1600">
                          <a:solidFill>
                            <a:srgbClr val="FFFFFF"/>
                          </a:solidFill>
                          <a:latin typeface="+mj-lt"/>
                          <a:ea typeface="Times New Roman"/>
                          <a:cs typeface="Lucida Sans Unicode"/>
                          <a:sym typeface="Times New Roman"/>
                        </a:rPr>
                        <a:t>214</a:t>
                      </a:r>
                    </a:p>
                  </a:txBody>
                  <a:tcPr marL="0" marR="0" marT="0" marB="0" anchor="ctr" horzOverflow="overflow">
                    <a:lnL w="3175">
                      <a:solidFill>
                        <a:srgbClr val="808080"/>
                      </a:solidFill>
                      <a:round/>
                    </a:lnL>
                    <a:lnR w="3175">
                      <a:solidFill>
                        <a:srgbClr val="808080"/>
                      </a:solidFill>
                      <a:round/>
                    </a:lnR>
                    <a:lnT w="3175">
                      <a:solidFill>
                        <a:srgbClr val="808080"/>
                      </a:solidFill>
                      <a:round/>
                    </a:lnT>
                    <a:lnB w="3175">
                      <a:solidFill>
                        <a:srgbClr val="808080"/>
                      </a:solidFill>
                      <a:round/>
                    </a:lnB>
                    <a:solidFill>
                      <a:srgbClr val="808080"/>
                    </a:solidFill>
                  </a:tcPr>
                </a:tc>
                <a:tc>
                  <a:txBody>
                    <a:bodyPr/>
                    <a:lstStyle/>
                    <a:p>
                      <a:pPr lvl="0" algn="ctr">
                        <a:defRPr sz="1800" b="0" i="0"/>
                      </a:pPr>
                      <a:r>
                        <a:rPr sz="1600">
                          <a:solidFill>
                            <a:srgbClr val="FFFFFF"/>
                          </a:solidFill>
                          <a:latin typeface="+mj-lt"/>
                          <a:ea typeface="Times New Roman"/>
                          <a:cs typeface="Lucida Sans Unicode"/>
                          <a:sym typeface="Times New Roman"/>
                        </a:rPr>
                        <a:t>237</a:t>
                      </a:r>
                    </a:p>
                  </a:txBody>
                  <a:tcPr marL="0" marR="0" marT="0" marB="0" anchor="ctr" horzOverflow="overflow">
                    <a:lnL w="3175">
                      <a:solidFill>
                        <a:srgbClr val="808080"/>
                      </a:solidFill>
                      <a:round/>
                    </a:lnL>
                    <a:lnR w="3175">
                      <a:solidFill>
                        <a:srgbClr val="808080"/>
                      </a:solidFill>
                      <a:round/>
                    </a:lnR>
                    <a:lnT w="3175">
                      <a:solidFill>
                        <a:srgbClr val="808080"/>
                      </a:solidFill>
                      <a:round/>
                    </a:lnT>
                    <a:lnB w="3175">
                      <a:solidFill>
                        <a:srgbClr val="808080"/>
                      </a:solidFill>
                      <a:round/>
                    </a:lnB>
                    <a:solidFill>
                      <a:srgbClr val="595959"/>
                    </a:solidFill>
                  </a:tcPr>
                </a:tc>
                <a:tc>
                  <a:txBody>
                    <a:bodyPr/>
                    <a:lstStyle/>
                    <a:p>
                      <a:pPr lvl="0" algn="ctr">
                        <a:defRPr sz="1800" b="0" i="0"/>
                      </a:pPr>
                      <a:r>
                        <a:rPr sz="1600" dirty="0">
                          <a:solidFill>
                            <a:srgbClr val="FFFFFF"/>
                          </a:solidFill>
                          <a:latin typeface="+mj-lt"/>
                          <a:ea typeface="Times New Roman"/>
                          <a:cs typeface="Lucida Sans Unicode"/>
                          <a:sym typeface="Times New Roman"/>
                        </a:rPr>
                        <a:t>266</a:t>
                      </a:r>
                    </a:p>
                  </a:txBody>
                  <a:tcPr marL="0" marR="0" marT="0" marB="0" anchor="ctr" horzOverflow="overflow">
                    <a:lnL w="3175">
                      <a:solidFill>
                        <a:srgbClr val="808080"/>
                      </a:solidFill>
                      <a:round/>
                    </a:lnL>
                    <a:lnR w="3175">
                      <a:solidFill>
                        <a:srgbClr val="808080"/>
                      </a:solidFill>
                      <a:round/>
                    </a:lnR>
                    <a:lnT w="3175">
                      <a:solidFill>
                        <a:srgbClr val="808080"/>
                      </a:solidFill>
                      <a:round/>
                    </a:lnT>
                    <a:lnB w="3175">
                      <a:solidFill>
                        <a:srgbClr val="808080"/>
                      </a:solidFill>
                      <a:round/>
                    </a:lnB>
                    <a:solidFill>
                      <a:srgbClr val="404040"/>
                    </a:solidFill>
                  </a:tcPr>
                </a:tc>
                <a:tc>
                  <a:txBody>
                    <a:bodyPr/>
                    <a:lstStyle/>
                    <a:p>
                      <a:pPr lvl="0" algn="ctr">
                        <a:defRPr sz="1800" b="0" i="0"/>
                      </a:pPr>
                      <a:endParaRPr>
                        <a:latin typeface="+mj-lt"/>
                        <a:cs typeface="Lucida Sans Unicode"/>
                      </a:endParaRPr>
                    </a:p>
                  </a:txBody>
                  <a:tcPr marL="0" marR="0" marT="0" marB="0" anchor="ctr" horzOverflow="overflow">
                    <a:lnL w="3175">
                      <a:solidFill>
                        <a:srgbClr val="808080"/>
                      </a:solidFill>
                      <a:round/>
                    </a:lnL>
                    <a:lnR w="12700">
                      <a:miter lim="400000"/>
                    </a:lnR>
                    <a:lnT w="12700">
                      <a:miter lim="400000"/>
                    </a:lnT>
                    <a:lnB w="12700">
                      <a:miter lim="400000"/>
                    </a:lnB>
                    <a:noFill/>
                  </a:tcPr>
                </a:tc>
                <a:tc>
                  <a:txBody>
                    <a:bodyPr/>
                    <a:lstStyle/>
                    <a:p>
                      <a:pPr lvl="0" algn="ctr">
                        <a:defRPr sz="1800" b="0" i="0"/>
                      </a:pPr>
                      <a:r>
                        <a:rPr sz="1600" dirty="0">
                          <a:solidFill>
                            <a:srgbClr val="008000"/>
                          </a:solidFill>
                          <a:latin typeface="+mj-lt"/>
                          <a:ea typeface="Times New Roman"/>
                          <a:cs typeface="Lucida Sans Unicode"/>
                          <a:sym typeface="Times New Roman"/>
                        </a:rPr>
                        <a:t>218</a:t>
                      </a:r>
                    </a:p>
                  </a:txBody>
                  <a:tcPr marL="0" marR="0" marT="0" marB="0" anchor="ctr" horzOverflow="overflow">
                    <a:lnL w="12700">
                      <a:miter lim="400000"/>
                    </a:lnL>
                    <a:lnR w="12700">
                      <a:miter lim="400000"/>
                    </a:lnR>
                    <a:lnT w="12700">
                      <a:solidFill>
                        <a:srgbClr val="000000"/>
                      </a:solidFill>
                      <a:round/>
                    </a:lnT>
                    <a:lnB w="12700">
                      <a:miter lim="400000"/>
                    </a:lnB>
                    <a:solidFill>
                      <a:srgbClr val="D7E4BD"/>
                    </a:solidFill>
                  </a:tcPr>
                </a:tc>
                <a:tc>
                  <a:txBody>
                    <a:bodyPr/>
                    <a:lstStyle/>
                    <a:p>
                      <a:pPr lvl="0" algn="ctr">
                        <a:defRPr sz="1800" b="0" i="0"/>
                      </a:pPr>
                      <a:r>
                        <a:rPr sz="1600" b="1" dirty="0">
                          <a:solidFill>
                            <a:srgbClr val="008000"/>
                          </a:solidFill>
                          <a:latin typeface="+mj-lt"/>
                          <a:ea typeface="Times New Roman"/>
                          <a:cs typeface="Lucida Sans Unicode"/>
                          <a:sym typeface="Times New Roman"/>
                        </a:rPr>
                        <a:t>-18%</a:t>
                      </a:r>
                    </a:p>
                  </a:txBody>
                  <a:tcPr marL="0" marR="0" marT="0" marB="0" anchor="ctr" horzOverflow="overflow">
                    <a:lnL w="12700">
                      <a:miter lim="400000"/>
                    </a:lnL>
                    <a:lnR w="12700">
                      <a:miter lim="400000"/>
                    </a:lnR>
                    <a:lnT w="12700">
                      <a:solidFill>
                        <a:srgbClr val="000000"/>
                      </a:solidFill>
                      <a:round/>
                    </a:lnT>
                    <a:lnB w="12700">
                      <a:miter lim="400000"/>
                    </a:lnB>
                    <a:solidFill>
                      <a:srgbClr val="C3D69B"/>
                    </a:solidFill>
                  </a:tcPr>
                </a:tc>
              </a:tr>
              <a:tr h="266443">
                <a:tc>
                  <a:txBody>
                    <a:bodyPr/>
                    <a:lstStyle/>
                    <a:p>
                      <a:pPr lvl="0" algn="l">
                        <a:defRPr sz="1800" b="0" i="0"/>
                      </a:pPr>
                      <a:r>
                        <a:rPr sz="1500" b="1" cap="small" dirty="0">
                          <a:latin typeface="+mj-lt"/>
                          <a:ea typeface="Times New Roman"/>
                          <a:cs typeface="Lucida Sans Unicode"/>
                          <a:sym typeface="Times New Roman"/>
                        </a:rPr>
                        <a:t> </a:t>
                      </a:r>
                      <a:r>
                        <a:rPr lang="es-MX" sz="1500" b="1" cap="small" dirty="0" smtClean="0">
                          <a:latin typeface="+mj-lt"/>
                          <a:ea typeface="Times New Roman"/>
                          <a:cs typeface="Lucida Sans Unicode"/>
                          <a:sym typeface="Times New Roman"/>
                        </a:rPr>
                        <a:t>Generación Eléctrica</a:t>
                      </a:r>
                      <a:endParaRPr sz="1500" b="1" cap="small" dirty="0">
                        <a:latin typeface="+mj-lt"/>
                        <a:ea typeface="Times New Roman"/>
                        <a:cs typeface="Lucida Sans Unicode"/>
                        <a:sym typeface="Times New Roman"/>
                      </a:endParaRPr>
                    </a:p>
                  </a:txBody>
                  <a:tcPr marL="11397" marR="11397" marT="11397" marB="11397" anchor="ctr" horzOverflow="overflow">
                    <a:lnL w="12700">
                      <a:miter lim="400000"/>
                    </a:lnL>
                    <a:lnR w="12700">
                      <a:miter lim="400000"/>
                    </a:lnR>
                    <a:lnT w="3175">
                      <a:solidFill>
                        <a:srgbClr val="808080"/>
                      </a:solidFill>
                      <a:round/>
                    </a:lnT>
                    <a:lnB w="3175">
                      <a:solidFill>
                        <a:srgbClr val="808080"/>
                      </a:solidFill>
                      <a:round/>
                    </a:lnB>
                    <a:noFill/>
                  </a:tcPr>
                </a:tc>
                <a:tc>
                  <a:txBody>
                    <a:bodyPr/>
                    <a:lstStyle/>
                    <a:p>
                      <a:pPr lvl="0" algn="ctr">
                        <a:defRPr sz="1800" b="0" i="0"/>
                      </a:pPr>
                      <a:r>
                        <a:rPr sz="1600" dirty="0">
                          <a:latin typeface="+mj-lt"/>
                          <a:ea typeface="Times New Roman"/>
                          <a:cs typeface="Lucida Sans Unicode"/>
                          <a:sym typeface="Times New Roman"/>
                        </a:rPr>
                        <a:t>127</a:t>
                      </a:r>
                    </a:p>
                  </a:txBody>
                  <a:tcPr marL="0" marR="0" marT="0" marB="0" anchor="ctr" horzOverflow="overflow">
                    <a:lnL w="12700">
                      <a:miter lim="400000"/>
                    </a:lnL>
                    <a:lnR w="3175">
                      <a:solidFill>
                        <a:srgbClr val="808080"/>
                      </a:solidFill>
                      <a:round/>
                    </a:lnR>
                    <a:lnT w="3175">
                      <a:solidFill>
                        <a:srgbClr val="808080"/>
                      </a:solidFill>
                      <a:round/>
                    </a:lnT>
                    <a:lnB w="3175">
                      <a:solidFill>
                        <a:srgbClr val="808080"/>
                      </a:solidFill>
                      <a:round/>
                    </a:lnB>
                    <a:solidFill>
                      <a:srgbClr val="BFBFBF"/>
                    </a:solidFill>
                  </a:tcPr>
                </a:tc>
                <a:tc>
                  <a:txBody>
                    <a:bodyPr/>
                    <a:lstStyle/>
                    <a:p>
                      <a:pPr lvl="0" algn="ctr">
                        <a:defRPr sz="1800" b="0" i="0"/>
                      </a:pPr>
                      <a:r>
                        <a:rPr sz="1600">
                          <a:solidFill>
                            <a:srgbClr val="FFFFFF"/>
                          </a:solidFill>
                          <a:latin typeface="+mj-lt"/>
                          <a:ea typeface="Times New Roman"/>
                          <a:cs typeface="Lucida Sans Unicode"/>
                          <a:sym typeface="Times New Roman"/>
                        </a:rPr>
                        <a:t>143</a:t>
                      </a:r>
                    </a:p>
                  </a:txBody>
                  <a:tcPr marL="0" marR="0" marT="0" marB="0" anchor="ctr" horzOverflow="overflow">
                    <a:lnL w="3175">
                      <a:solidFill>
                        <a:srgbClr val="808080"/>
                      </a:solidFill>
                      <a:round/>
                    </a:lnL>
                    <a:lnR w="3175">
                      <a:solidFill>
                        <a:srgbClr val="808080"/>
                      </a:solidFill>
                      <a:round/>
                    </a:lnR>
                    <a:lnT w="3175">
                      <a:solidFill>
                        <a:srgbClr val="808080"/>
                      </a:solidFill>
                      <a:round/>
                    </a:lnT>
                    <a:lnB w="3175">
                      <a:solidFill>
                        <a:srgbClr val="808080"/>
                      </a:solidFill>
                      <a:round/>
                    </a:lnB>
                    <a:solidFill>
                      <a:srgbClr val="808080"/>
                    </a:solidFill>
                  </a:tcPr>
                </a:tc>
                <a:tc>
                  <a:txBody>
                    <a:bodyPr/>
                    <a:lstStyle/>
                    <a:p>
                      <a:pPr lvl="0" algn="ctr">
                        <a:defRPr sz="1800" b="0" i="0"/>
                      </a:pPr>
                      <a:r>
                        <a:rPr sz="1600">
                          <a:solidFill>
                            <a:srgbClr val="FFFFFF"/>
                          </a:solidFill>
                          <a:latin typeface="+mj-lt"/>
                          <a:ea typeface="Times New Roman"/>
                          <a:cs typeface="Lucida Sans Unicode"/>
                          <a:sym typeface="Times New Roman"/>
                        </a:rPr>
                        <a:t>181</a:t>
                      </a:r>
                    </a:p>
                  </a:txBody>
                  <a:tcPr marL="0" marR="0" marT="0" marB="0" anchor="ctr" horzOverflow="overflow">
                    <a:lnL w="3175">
                      <a:solidFill>
                        <a:srgbClr val="808080"/>
                      </a:solidFill>
                      <a:round/>
                    </a:lnL>
                    <a:lnR w="3175">
                      <a:solidFill>
                        <a:srgbClr val="808080"/>
                      </a:solidFill>
                      <a:round/>
                    </a:lnR>
                    <a:lnT w="3175">
                      <a:solidFill>
                        <a:srgbClr val="808080"/>
                      </a:solidFill>
                      <a:round/>
                    </a:lnT>
                    <a:lnB w="3175">
                      <a:solidFill>
                        <a:srgbClr val="808080"/>
                      </a:solidFill>
                      <a:round/>
                    </a:lnB>
                    <a:solidFill>
                      <a:srgbClr val="595959"/>
                    </a:solidFill>
                  </a:tcPr>
                </a:tc>
                <a:tc>
                  <a:txBody>
                    <a:bodyPr/>
                    <a:lstStyle/>
                    <a:p>
                      <a:pPr lvl="0" algn="ctr">
                        <a:defRPr sz="1800" b="0" i="0"/>
                      </a:pPr>
                      <a:r>
                        <a:rPr sz="1600" dirty="0">
                          <a:solidFill>
                            <a:srgbClr val="FFFFFF"/>
                          </a:solidFill>
                          <a:latin typeface="+mj-lt"/>
                          <a:ea typeface="Times New Roman"/>
                          <a:cs typeface="Lucida Sans Unicode"/>
                          <a:sym typeface="Times New Roman"/>
                        </a:rPr>
                        <a:t>202</a:t>
                      </a:r>
                    </a:p>
                  </a:txBody>
                  <a:tcPr marL="0" marR="0" marT="0" marB="0" anchor="ctr" horzOverflow="overflow">
                    <a:lnL w="3175">
                      <a:solidFill>
                        <a:srgbClr val="808080"/>
                      </a:solidFill>
                      <a:round/>
                    </a:lnL>
                    <a:lnR w="3175">
                      <a:solidFill>
                        <a:srgbClr val="808080"/>
                      </a:solidFill>
                      <a:round/>
                    </a:lnR>
                    <a:lnT w="3175">
                      <a:solidFill>
                        <a:srgbClr val="808080"/>
                      </a:solidFill>
                      <a:round/>
                    </a:lnT>
                    <a:lnB w="3175">
                      <a:solidFill>
                        <a:srgbClr val="808080"/>
                      </a:solidFill>
                      <a:round/>
                    </a:lnB>
                    <a:solidFill>
                      <a:srgbClr val="404040"/>
                    </a:solidFill>
                  </a:tcPr>
                </a:tc>
                <a:tc>
                  <a:txBody>
                    <a:bodyPr/>
                    <a:lstStyle/>
                    <a:p>
                      <a:pPr lvl="0" algn="ctr">
                        <a:defRPr sz="1800" b="0" i="0"/>
                      </a:pPr>
                      <a:endParaRPr>
                        <a:latin typeface="+mj-lt"/>
                        <a:cs typeface="Lucida Sans Unicode"/>
                      </a:endParaRPr>
                    </a:p>
                  </a:txBody>
                  <a:tcPr marL="0" marR="0" marT="0" marB="0" anchor="ctr" horzOverflow="overflow">
                    <a:lnL w="3175">
                      <a:solidFill>
                        <a:srgbClr val="808080"/>
                      </a:solidFill>
                      <a:round/>
                    </a:lnL>
                    <a:lnR w="12700">
                      <a:miter lim="400000"/>
                    </a:lnR>
                    <a:lnT w="12700">
                      <a:miter lim="400000"/>
                    </a:lnT>
                    <a:lnB w="12700">
                      <a:miter lim="400000"/>
                    </a:lnB>
                    <a:noFill/>
                  </a:tcPr>
                </a:tc>
                <a:tc>
                  <a:txBody>
                    <a:bodyPr/>
                    <a:lstStyle/>
                    <a:p>
                      <a:pPr lvl="0" algn="ctr">
                        <a:defRPr sz="1800" b="0" i="0"/>
                      </a:pPr>
                      <a:r>
                        <a:rPr sz="1600" dirty="0">
                          <a:solidFill>
                            <a:srgbClr val="008000"/>
                          </a:solidFill>
                          <a:latin typeface="+mj-lt"/>
                          <a:ea typeface="Times New Roman"/>
                          <a:cs typeface="Lucida Sans Unicode"/>
                          <a:sym typeface="Times New Roman"/>
                        </a:rPr>
                        <a:t>139</a:t>
                      </a:r>
                    </a:p>
                  </a:txBody>
                  <a:tcPr marL="0" marR="0" marT="0" marB="0" anchor="ctr" horzOverflow="overflow">
                    <a:lnL w="12700">
                      <a:miter lim="400000"/>
                    </a:lnL>
                    <a:lnR w="12700">
                      <a:miter lim="400000"/>
                    </a:lnR>
                    <a:lnT w="12700">
                      <a:miter lim="400000"/>
                    </a:lnT>
                    <a:lnB w="12700">
                      <a:miter lim="400000"/>
                    </a:lnB>
                    <a:solidFill>
                      <a:srgbClr val="D7E4BD"/>
                    </a:solidFill>
                  </a:tcPr>
                </a:tc>
                <a:tc>
                  <a:txBody>
                    <a:bodyPr/>
                    <a:lstStyle/>
                    <a:p>
                      <a:pPr lvl="0" algn="ctr">
                        <a:defRPr sz="1800" b="0" i="0"/>
                      </a:pPr>
                      <a:r>
                        <a:rPr sz="1600" b="1" dirty="0">
                          <a:solidFill>
                            <a:srgbClr val="008000"/>
                          </a:solidFill>
                          <a:latin typeface="+mj-lt"/>
                          <a:ea typeface="Times New Roman"/>
                          <a:cs typeface="Lucida Sans Unicode"/>
                          <a:sym typeface="Times New Roman"/>
                        </a:rPr>
                        <a:t>-31%</a:t>
                      </a:r>
                    </a:p>
                  </a:txBody>
                  <a:tcPr marL="0" marR="0" marT="0" marB="0" anchor="ctr" horzOverflow="overflow">
                    <a:lnL w="12700">
                      <a:miter lim="400000"/>
                    </a:lnL>
                    <a:lnR w="12700">
                      <a:miter lim="400000"/>
                    </a:lnR>
                    <a:lnT w="12700">
                      <a:miter lim="400000"/>
                    </a:lnT>
                    <a:lnB w="12700">
                      <a:miter lim="400000"/>
                    </a:lnB>
                    <a:solidFill>
                      <a:srgbClr val="C3D69B"/>
                    </a:solidFill>
                  </a:tcPr>
                </a:tc>
              </a:tr>
              <a:tr h="266443">
                <a:tc>
                  <a:txBody>
                    <a:bodyPr/>
                    <a:lstStyle/>
                    <a:p>
                      <a:pPr lvl="0" algn="l">
                        <a:defRPr sz="1800" b="0" i="0"/>
                      </a:pPr>
                      <a:r>
                        <a:rPr sz="1500" b="1" cap="small" dirty="0">
                          <a:latin typeface="+mj-lt"/>
                          <a:ea typeface="Times New Roman"/>
                          <a:cs typeface="Lucida Sans Unicode"/>
                          <a:sym typeface="Times New Roman"/>
                        </a:rPr>
                        <a:t> </a:t>
                      </a:r>
                      <a:r>
                        <a:rPr sz="1500" b="1" cap="small" dirty="0" err="1" smtClean="0">
                          <a:latin typeface="+mj-lt"/>
                          <a:ea typeface="Times New Roman"/>
                          <a:cs typeface="Lucida Sans Unicode"/>
                          <a:sym typeface="Times New Roman"/>
                        </a:rPr>
                        <a:t>Residen</a:t>
                      </a:r>
                      <a:r>
                        <a:rPr lang="es-MX" sz="1500" b="1" cap="small" dirty="0" err="1" smtClean="0">
                          <a:latin typeface="+mj-lt"/>
                          <a:ea typeface="Times New Roman"/>
                          <a:cs typeface="Lucida Sans Unicode"/>
                          <a:sym typeface="Times New Roman"/>
                        </a:rPr>
                        <a:t>cial</a:t>
                      </a:r>
                      <a:r>
                        <a:rPr lang="es-MX" sz="1500" b="1" cap="small" dirty="0" smtClean="0">
                          <a:latin typeface="+mj-lt"/>
                          <a:ea typeface="Times New Roman"/>
                          <a:cs typeface="Lucida Sans Unicode"/>
                          <a:sym typeface="Times New Roman"/>
                        </a:rPr>
                        <a:t> y comercial</a:t>
                      </a:r>
                      <a:endParaRPr sz="1500" b="1" cap="small" dirty="0">
                        <a:latin typeface="+mj-lt"/>
                        <a:ea typeface="Times New Roman"/>
                        <a:cs typeface="Lucida Sans Unicode"/>
                        <a:sym typeface="Times New Roman"/>
                      </a:endParaRPr>
                    </a:p>
                  </a:txBody>
                  <a:tcPr marL="11397" marR="11397" marT="11397" marB="11397" anchor="ctr" horzOverflow="overflow">
                    <a:lnL w="12700">
                      <a:miter lim="400000"/>
                    </a:lnL>
                    <a:lnR w="12700">
                      <a:miter lim="400000"/>
                    </a:lnR>
                    <a:lnT w="3175">
                      <a:solidFill>
                        <a:srgbClr val="808080"/>
                      </a:solidFill>
                      <a:round/>
                    </a:lnT>
                    <a:lnB w="3175">
                      <a:solidFill>
                        <a:srgbClr val="808080"/>
                      </a:solidFill>
                      <a:round/>
                    </a:lnB>
                    <a:noFill/>
                  </a:tcPr>
                </a:tc>
                <a:tc>
                  <a:txBody>
                    <a:bodyPr/>
                    <a:lstStyle/>
                    <a:p>
                      <a:pPr lvl="0" algn="ctr">
                        <a:defRPr sz="1800" b="0" i="0"/>
                      </a:pPr>
                      <a:r>
                        <a:rPr sz="1600">
                          <a:latin typeface="+mj-lt"/>
                          <a:ea typeface="Times New Roman"/>
                          <a:cs typeface="Lucida Sans Unicode"/>
                          <a:sym typeface="Times New Roman"/>
                        </a:rPr>
                        <a:t>26</a:t>
                      </a:r>
                    </a:p>
                  </a:txBody>
                  <a:tcPr marL="0" marR="0" marT="0" marB="0" anchor="ctr" horzOverflow="overflow">
                    <a:lnL w="12700">
                      <a:miter lim="400000"/>
                    </a:lnL>
                    <a:lnR w="3175">
                      <a:solidFill>
                        <a:srgbClr val="808080"/>
                      </a:solidFill>
                      <a:round/>
                    </a:lnR>
                    <a:lnT w="3175">
                      <a:solidFill>
                        <a:srgbClr val="808080"/>
                      </a:solidFill>
                      <a:round/>
                    </a:lnT>
                    <a:lnB w="3175">
                      <a:solidFill>
                        <a:srgbClr val="808080"/>
                      </a:solidFill>
                      <a:round/>
                    </a:lnB>
                    <a:solidFill>
                      <a:srgbClr val="BFBFBF"/>
                    </a:solidFill>
                  </a:tcPr>
                </a:tc>
                <a:tc>
                  <a:txBody>
                    <a:bodyPr/>
                    <a:lstStyle/>
                    <a:p>
                      <a:pPr lvl="0" algn="ctr">
                        <a:defRPr sz="1800" b="0" i="0"/>
                      </a:pPr>
                      <a:r>
                        <a:rPr sz="1600" dirty="0">
                          <a:solidFill>
                            <a:srgbClr val="FFFFFF"/>
                          </a:solidFill>
                          <a:latin typeface="+mj-lt"/>
                          <a:ea typeface="Times New Roman"/>
                          <a:cs typeface="Lucida Sans Unicode"/>
                          <a:sym typeface="Times New Roman"/>
                        </a:rPr>
                        <a:t>27</a:t>
                      </a:r>
                    </a:p>
                  </a:txBody>
                  <a:tcPr marL="0" marR="0" marT="0" marB="0" anchor="ctr" horzOverflow="overflow">
                    <a:lnL w="3175">
                      <a:solidFill>
                        <a:srgbClr val="808080"/>
                      </a:solidFill>
                      <a:round/>
                    </a:lnL>
                    <a:lnR w="3175">
                      <a:solidFill>
                        <a:srgbClr val="808080"/>
                      </a:solidFill>
                      <a:round/>
                    </a:lnR>
                    <a:lnT w="3175">
                      <a:solidFill>
                        <a:srgbClr val="808080"/>
                      </a:solidFill>
                      <a:round/>
                    </a:lnT>
                    <a:lnB w="3175">
                      <a:solidFill>
                        <a:srgbClr val="808080"/>
                      </a:solidFill>
                      <a:round/>
                    </a:lnB>
                    <a:solidFill>
                      <a:srgbClr val="808080"/>
                    </a:solidFill>
                  </a:tcPr>
                </a:tc>
                <a:tc>
                  <a:txBody>
                    <a:bodyPr/>
                    <a:lstStyle/>
                    <a:p>
                      <a:pPr lvl="0" algn="ctr">
                        <a:defRPr sz="1800" b="0" i="0"/>
                      </a:pPr>
                      <a:r>
                        <a:rPr sz="1600">
                          <a:solidFill>
                            <a:srgbClr val="FFFFFF"/>
                          </a:solidFill>
                          <a:latin typeface="+mj-lt"/>
                          <a:ea typeface="Times New Roman"/>
                          <a:cs typeface="Lucida Sans Unicode"/>
                          <a:sym typeface="Times New Roman"/>
                        </a:rPr>
                        <a:t>27</a:t>
                      </a:r>
                    </a:p>
                  </a:txBody>
                  <a:tcPr marL="0" marR="0" marT="0" marB="0" anchor="ctr" horzOverflow="overflow">
                    <a:lnL w="3175">
                      <a:solidFill>
                        <a:srgbClr val="808080"/>
                      </a:solidFill>
                      <a:round/>
                    </a:lnL>
                    <a:lnR w="3175">
                      <a:solidFill>
                        <a:srgbClr val="808080"/>
                      </a:solidFill>
                      <a:round/>
                    </a:lnR>
                    <a:lnT w="3175">
                      <a:solidFill>
                        <a:srgbClr val="808080"/>
                      </a:solidFill>
                      <a:round/>
                    </a:lnT>
                    <a:lnB w="3175">
                      <a:solidFill>
                        <a:srgbClr val="808080"/>
                      </a:solidFill>
                      <a:round/>
                    </a:lnB>
                    <a:solidFill>
                      <a:srgbClr val="595959"/>
                    </a:solidFill>
                  </a:tcPr>
                </a:tc>
                <a:tc>
                  <a:txBody>
                    <a:bodyPr/>
                    <a:lstStyle/>
                    <a:p>
                      <a:pPr lvl="0" algn="ctr">
                        <a:defRPr sz="1800" b="0" i="0"/>
                      </a:pPr>
                      <a:r>
                        <a:rPr sz="1600" dirty="0">
                          <a:solidFill>
                            <a:srgbClr val="FFFFFF"/>
                          </a:solidFill>
                          <a:latin typeface="+mj-lt"/>
                          <a:ea typeface="Times New Roman"/>
                          <a:cs typeface="Lucida Sans Unicode"/>
                          <a:sym typeface="Times New Roman"/>
                        </a:rPr>
                        <a:t>28</a:t>
                      </a:r>
                    </a:p>
                  </a:txBody>
                  <a:tcPr marL="0" marR="0" marT="0" marB="0" anchor="ctr" horzOverflow="overflow">
                    <a:lnL w="3175">
                      <a:solidFill>
                        <a:srgbClr val="808080"/>
                      </a:solidFill>
                      <a:round/>
                    </a:lnL>
                    <a:lnR w="3175">
                      <a:solidFill>
                        <a:srgbClr val="808080"/>
                      </a:solidFill>
                      <a:round/>
                    </a:lnR>
                    <a:lnT w="3175">
                      <a:solidFill>
                        <a:srgbClr val="808080"/>
                      </a:solidFill>
                      <a:round/>
                    </a:lnT>
                    <a:lnB w="3175">
                      <a:solidFill>
                        <a:srgbClr val="808080"/>
                      </a:solidFill>
                      <a:round/>
                    </a:lnB>
                    <a:solidFill>
                      <a:srgbClr val="404040"/>
                    </a:solidFill>
                  </a:tcPr>
                </a:tc>
                <a:tc>
                  <a:txBody>
                    <a:bodyPr/>
                    <a:lstStyle/>
                    <a:p>
                      <a:pPr lvl="0" algn="ctr">
                        <a:defRPr sz="1800" b="0" i="0"/>
                      </a:pPr>
                      <a:endParaRPr dirty="0">
                        <a:latin typeface="+mj-lt"/>
                        <a:cs typeface="Lucida Sans Unicode"/>
                      </a:endParaRPr>
                    </a:p>
                  </a:txBody>
                  <a:tcPr marL="0" marR="0" marT="0" marB="0" anchor="ctr" horzOverflow="overflow">
                    <a:lnL w="3175">
                      <a:solidFill>
                        <a:srgbClr val="808080"/>
                      </a:solidFill>
                      <a:round/>
                    </a:lnL>
                    <a:lnR w="12700">
                      <a:miter lim="400000"/>
                    </a:lnR>
                    <a:lnT w="12700">
                      <a:miter lim="400000"/>
                    </a:lnT>
                    <a:lnB w="12700">
                      <a:miter lim="400000"/>
                    </a:lnB>
                    <a:noFill/>
                  </a:tcPr>
                </a:tc>
                <a:tc>
                  <a:txBody>
                    <a:bodyPr/>
                    <a:lstStyle/>
                    <a:p>
                      <a:pPr lvl="0" algn="ctr">
                        <a:defRPr sz="1800" b="0" i="0"/>
                      </a:pPr>
                      <a:r>
                        <a:rPr sz="1600" dirty="0">
                          <a:solidFill>
                            <a:srgbClr val="008000"/>
                          </a:solidFill>
                          <a:latin typeface="+mj-lt"/>
                          <a:ea typeface="Times New Roman"/>
                          <a:cs typeface="Lucida Sans Unicode"/>
                          <a:sym typeface="Times New Roman"/>
                        </a:rPr>
                        <a:t>23</a:t>
                      </a:r>
                    </a:p>
                  </a:txBody>
                  <a:tcPr marL="0" marR="0" marT="0" marB="0" anchor="ctr" horzOverflow="overflow">
                    <a:lnL w="12700">
                      <a:miter lim="400000"/>
                    </a:lnL>
                    <a:lnR w="12700">
                      <a:miter lim="400000"/>
                    </a:lnR>
                    <a:lnT w="12700">
                      <a:miter lim="400000"/>
                    </a:lnT>
                    <a:lnB w="12700">
                      <a:miter lim="400000"/>
                    </a:lnB>
                    <a:solidFill>
                      <a:srgbClr val="D7E4BD"/>
                    </a:solidFill>
                  </a:tcPr>
                </a:tc>
                <a:tc>
                  <a:txBody>
                    <a:bodyPr/>
                    <a:lstStyle/>
                    <a:p>
                      <a:pPr lvl="0" algn="ctr">
                        <a:defRPr sz="1800" b="0" i="0"/>
                      </a:pPr>
                      <a:r>
                        <a:rPr sz="1600" b="1" dirty="0">
                          <a:solidFill>
                            <a:srgbClr val="008000"/>
                          </a:solidFill>
                          <a:latin typeface="+mj-lt"/>
                          <a:ea typeface="Times New Roman"/>
                          <a:cs typeface="Lucida Sans Unicode"/>
                          <a:sym typeface="Times New Roman"/>
                        </a:rPr>
                        <a:t>-18%</a:t>
                      </a:r>
                    </a:p>
                  </a:txBody>
                  <a:tcPr marL="0" marR="0" marT="0" marB="0" anchor="ctr" horzOverflow="overflow">
                    <a:lnL w="12700">
                      <a:miter lim="400000"/>
                    </a:lnL>
                    <a:lnR w="12700">
                      <a:miter lim="400000"/>
                    </a:lnR>
                    <a:lnT w="12700">
                      <a:miter lim="400000"/>
                    </a:lnT>
                    <a:lnB w="12700">
                      <a:miter lim="400000"/>
                    </a:lnB>
                    <a:solidFill>
                      <a:srgbClr val="C3D69B"/>
                    </a:solidFill>
                  </a:tcPr>
                </a:tc>
              </a:tr>
              <a:tr h="266443">
                <a:tc>
                  <a:txBody>
                    <a:bodyPr/>
                    <a:lstStyle/>
                    <a:p>
                      <a:pPr lvl="0" algn="l">
                        <a:defRPr sz="1800" b="0" i="0"/>
                      </a:pPr>
                      <a:r>
                        <a:rPr lang="es-MX" sz="1500" b="1" cap="small" dirty="0" smtClean="0">
                          <a:latin typeface="+mj-lt"/>
                          <a:ea typeface="Times New Roman"/>
                          <a:cs typeface="Lucida Sans Unicode"/>
                          <a:sym typeface="Times New Roman"/>
                        </a:rPr>
                        <a:t>Petróleo y </a:t>
                      </a:r>
                      <a:r>
                        <a:rPr sz="1500" b="1" cap="small" dirty="0" smtClean="0">
                          <a:latin typeface="+mj-lt"/>
                          <a:ea typeface="Times New Roman"/>
                          <a:cs typeface="Lucida Sans Unicode"/>
                          <a:sym typeface="Times New Roman"/>
                        </a:rPr>
                        <a:t>Gas </a:t>
                      </a:r>
                      <a:endParaRPr sz="1500" b="1" cap="small" dirty="0">
                        <a:latin typeface="+mj-lt"/>
                        <a:ea typeface="Times New Roman"/>
                        <a:cs typeface="Lucida Sans Unicode"/>
                        <a:sym typeface="Times New Roman"/>
                      </a:endParaRPr>
                    </a:p>
                  </a:txBody>
                  <a:tcPr marL="11397" marR="11397" marT="11397" marB="11397" anchor="ctr" horzOverflow="overflow">
                    <a:lnL w="12700">
                      <a:miter lim="400000"/>
                    </a:lnL>
                    <a:lnR w="12700">
                      <a:miter lim="400000"/>
                    </a:lnR>
                    <a:lnT w="3175">
                      <a:solidFill>
                        <a:srgbClr val="808080"/>
                      </a:solidFill>
                      <a:round/>
                    </a:lnT>
                    <a:lnB w="3175">
                      <a:solidFill>
                        <a:srgbClr val="808080"/>
                      </a:solidFill>
                      <a:round/>
                    </a:lnB>
                    <a:noFill/>
                  </a:tcPr>
                </a:tc>
                <a:tc>
                  <a:txBody>
                    <a:bodyPr/>
                    <a:lstStyle/>
                    <a:p>
                      <a:pPr lvl="0" algn="ctr">
                        <a:defRPr sz="1800" b="0" i="0"/>
                      </a:pPr>
                      <a:r>
                        <a:rPr sz="1600">
                          <a:latin typeface="+mj-lt"/>
                          <a:ea typeface="Times New Roman"/>
                          <a:cs typeface="Lucida Sans Unicode"/>
                          <a:sym typeface="Times New Roman"/>
                        </a:rPr>
                        <a:t>80</a:t>
                      </a:r>
                    </a:p>
                  </a:txBody>
                  <a:tcPr marL="0" marR="0" marT="0" marB="0" anchor="ctr" horzOverflow="overflow">
                    <a:lnL w="12700">
                      <a:miter lim="400000"/>
                    </a:lnL>
                    <a:lnR w="3175">
                      <a:solidFill>
                        <a:srgbClr val="808080"/>
                      </a:solidFill>
                      <a:round/>
                    </a:lnR>
                    <a:lnT w="3175">
                      <a:solidFill>
                        <a:srgbClr val="808080"/>
                      </a:solidFill>
                      <a:round/>
                    </a:lnT>
                    <a:lnB w="3175">
                      <a:solidFill>
                        <a:srgbClr val="808080"/>
                      </a:solidFill>
                      <a:round/>
                    </a:lnB>
                    <a:solidFill>
                      <a:srgbClr val="BFBFBF"/>
                    </a:solidFill>
                  </a:tcPr>
                </a:tc>
                <a:tc>
                  <a:txBody>
                    <a:bodyPr/>
                    <a:lstStyle/>
                    <a:p>
                      <a:pPr lvl="0" algn="ctr">
                        <a:defRPr sz="1800" b="0" i="0"/>
                      </a:pPr>
                      <a:r>
                        <a:rPr sz="1600">
                          <a:solidFill>
                            <a:srgbClr val="FFFFFF"/>
                          </a:solidFill>
                          <a:latin typeface="+mj-lt"/>
                          <a:ea typeface="Times New Roman"/>
                          <a:cs typeface="Lucida Sans Unicode"/>
                          <a:sym typeface="Times New Roman"/>
                        </a:rPr>
                        <a:t>123</a:t>
                      </a:r>
                    </a:p>
                  </a:txBody>
                  <a:tcPr marL="0" marR="0" marT="0" marB="0" anchor="ctr" horzOverflow="overflow">
                    <a:lnL w="3175">
                      <a:solidFill>
                        <a:srgbClr val="808080"/>
                      </a:solidFill>
                      <a:round/>
                    </a:lnL>
                    <a:lnR w="3175">
                      <a:solidFill>
                        <a:srgbClr val="808080"/>
                      </a:solidFill>
                      <a:round/>
                    </a:lnR>
                    <a:lnT w="3175">
                      <a:solidFill>
                        <a:srgbClr val="808080"/>
                      </a:solidFill>
                      <a:round/>
                    </a:lnT>
                    <a:lnB w="3175">
                      <a:solidFill>
                        <a:srgbClr val="808080"/>
                      </a:solidFill>
                      <a:round/>
                    </a:lnB>
                    <a:solidFill>
                      <a:srgbClr val="808080"/>
                    </a:solidFill>
                  </a:tcPr>
                </a:tc>
                <a:tc>
                  <a:txBody>
                    <a:bodyPr/>
                    <a:lstStyle/>
                    <a:p>
                      <a:pPr lvl="0" algn="ctr">
                        <a:defRPr sz="1800" b="0" i="0"/>
                      </a:pPr>
                      <a:r>
                        <a:rPr sz="1600">
                          <a:solidFill>
                            <a:srgbClr val="FFFFFF"/>
                          </a:solidFill>
                          <a:latin typeface="+mj-lt"/>
                          <a:ea typeface="Times New Roman"/>
                          <a:cs typeface="Lucida Sans Unicode"/>
                          <a:sym typeface="Times New Roman"/>
                        </a:rPr>
                        <a:t>132</a:t>
                      </a:r>
                    </a:p>
                  </a:txBody>
                  <a:tcPr marL="0" marR="0" marT="0" marB="0" anchor="ctr" horzOverflow="overflow">
                    <a:lnL w="3175">
                      <a:solidFill>
                        <a:srgbClr val="808080"/>
                      </a:solidFill>
                      <a:round/>
                    </a:lnL>
                    <a:lnR w="3175">
                      <a:solidFill>
                        <a:srgbClr val="808080"/>
                      </a:solidFill>
                      <a:round/>
                    </a:lnR>
                    <a:lnT w="3175">
                      <a:solidFill>
                        <a:srgbClr val="808080"/>
                      </a:solidFill>
                      <a:round/>
                    </a:lnT>
                    <a:lnB w="3175">
                      <a:solidFill>
                        <a:srgbClr val="808080"/>
                      </a:solidFill>
                      <a:round/>
                    </a:lnB>
                    <a:solidFill>
                      <a:srgbClr val="595959"/>
                    </a:solidFill>
                  </a:tcPr>
                </a:tc>
                <a:tc>
                  <a:txBody>
                    <a:bodyPr/>
                    <a:lstStyle/>
                    <a:p>
                      <a:pPr lvl="0" algn="ctr">
                        <a:defRPr sz="1800" b="0" i="0"/>
                      </a:pPr>
                      <a:r>
                        <a:rPr sz="1600" dirty="0">
                          <a:solidFill>
                            <a:srgbClr val="FFFFFF"/>
                          </a:solidFill>
                          <a:latin typeface="+mj-lt"/>
                          <a:ea typeface="Times New Roman"/>
                          <a:cs typeface="Lucida Sans Unicode"/>
                          <a:sym typeface="Times New Roman"/>
                        </a:rPr>
                        <a:t>137</a:t>
                      </a:r>
                    </a:p>
                  </a:txBody>
                  <a:tcPr marL="0" marR="0" marT="0" marB="0" anchor="ctr" horzOverflow="overflow">
                    <a:lnL w="3175">
                      <a:solidFill>
                        <a:srgbClr val="808080"/>
                      </a:solidFill>
                      <a:round/>
                    </a:lnL>
                    <a:lnR w="3175">
                      <a:solidFill>
                        <a:srgbClr val="808080"/>
                      </a:solidFill>
                      <a:round/>
                    </a:lnR>
                    <a:lnT w="3175">
                      <a:solidFill>
                        <a:srgbClr val="808080"/>
                      </a:solidFill>
                      <a:round/>
                    </a:lnT>
                    <a:lnB w="3175">
                      <a:solidFill>
                        <a:srgbClr val="808080"/>
                      </a:solidFill>
                      <a:round/>
                    </a:lnB>
                    <a:solidFill>
                      <a:srgbClr val="404040"/>
                    </a:solidFill>
                  </a:tcPr>
                </a:tc>
                <a:tc>
                  <a:txBody>
                    <a:bodyPr/>
                    <a:lstStyle/>
                    <a:p>
                      <a:pPr lvl="0" algn="ctr">
                        <a:defRPr sz="1800" b="0" i="0"/>
                      </a:pPr>
                      <a:endParaRPr>
                        <a:latin typeface="+mj-lt"/>
                        <a:cs typeface="Lucida Sans Unicode"/>
                      </a:endParaRPr>
                    </a:p>
                  </a:txBody>
                  <a:tcPr marL="0" marR="0" marT="0" marB="0" anchor="ctr" horzOverflow="overflow">
                    <a:lnL w="3175">
                      <a:solidFill>
                        <a:srgbClr val="808080"/>
                      </a:solidFill>
                      <a:round/>
                    </a:lnL>
                    <a:lnR w="12700">
                      <a:miter lim="400000"/>
                    </a:lnR>
                    <a:lnT w="12700">
                      <a:miter lim="400000"/>
                    </a:lnT>
                    <a:lnB w="12700">
                      <a:miter lim="400000"/>
                    </a:lnB>
                    <a:noFill/>
                  </a:tcPr>
                </a:tc>
                <a:tc>
                  <a:txBody>
                    <a:bodyPr/>
                    <a:lstStyle/>
                    <a:p>
                      <a:pPr lvl="0" algn="ctr">
                        <a:defRPr sz="1800" b="0" i="0"/>
                      </a:pPr>
                      <a:r>
                        <a:rPr sz="1600" dirty="0">
                          <a:solidFill>
                            <a:srgbClr val="008000"/>
                          </a:solidFill>
                          <a:latin typeface="+mj-lt"/>
                          <a:ea typeface="Times New Roman"/>
                          <a:cs typeface="Lucida Sans Unicode"/>
                          <a:sym typeface="Times New Roman"/>
                        </a:rPr>
                        <a:t>118</a:t>
                      </a:r>
                    </a:p>
                  </a:txBody>
                  <a:tcPr marL="0" marR="0" marT="0" marB="0" anchor="ctr" horzOverflow="overflow">
                    <a:lnL w="12700">
                      <a:miter lim="400000"/>
                    </a:lnL>
                    <a:lnR w="12700">
                      <a:miter lim="400000"/>
                    </a:lnR>
                    <a:lnT w="12700">
                      <a:miter lim="400000"/>
                    </a:lnT>
                    <a:lnB w="12700">
                      <a:miter lim="400000"/>
                    </a:lnB>
                    <a:solidFill>
                      <a:srgbClr val="D7E4BD"/>
                    </a:solidFill>
                  </a:tcPr>
                </a:tc>
                <a:tc>
                  <a:txBody>
                    <a:bodyPr/>
                    <a:lstStyle/>
                    <a:p>
                      <a:pPr lvl="0" algn="ctr">
                        <a:defRPr sz="1800" b="0" i="0"/>
                      </a:pPr>
                      <a:r>
                        <a:rPr sz="1600" b="1" dirty="0">
                          <a:solidFill>
                            <a:srgbClr val="008000"/>
                          </a:solidFill>
                          <a:latin typeface="+mj-lt"/>
                          <a:ea typeface="Times New Roman"/>
                          <a:cs typeface="Lucida Sans Unicode"/>
                          <a:sym typeface="Times New Roman"/>
                        </a:rPr>
                        <a:t>-14%</a:t>
                      </a:r>
                    </a:p>
                  </a:txBody>
                  <a:tcPr marL="0" marR="0" marT="0" marB="0" anchor="ctr" horzOverflow="overflow">
                    <a:lnL w="12700">
                      <a:miter lim="400000"/>
                    </a:lnL>
                    <a:lnR w="12700">
                      <a:miter lim="400000"/>
                    </a:lnR>
                    <a:lnT w="12700">
                      <a:miter lim="400000"/>
                    </a:lnT>
                    <a:lnB w="12700">
                      <a:miter lim="400000"/>
                    </a:lnB>
                    <a:solidFill>
                      <a:srgbClr val="C3D69B"/>
                    </a:solidFill>
                  </a:tcPr>
                </a:tc>
              </a:tr>
              <a:tr h="266443">
                <a:tc>
                  <a:txBody>
                    <a:bodyPr/>
                    <a:lstStyle/>
                    <a:p>
                      <a:pPr lvl="0" algn="l">
                        <a:defRPr sz="1800" b="0" i="0"/>
                      </a:pPr>
                      <a:r>
                        <a:rPr sz="1500" b="1" cap="small" dirty="0">
                          <a:latin typeface="+mj-lt"/>
                          <a:ea typeface="Times New Roman"/>
                          <a:cs typeface="Lucida Sans Unicode"/>
                          <a:sym typeface="Times New Roman"/>
                        </a:rPr>
                        <a:t> </a:t>
                      </a:r>
                      <a:r>
                        <a:rPr lang="es-MX" sz="1500" b="1" cap="small" dirty="0" smtClean="0">
                          <a:latin typeface="+mj-lt"/>
                          <a:ea typeface="Times New Roman"/>
                          <a:cs typeface="Lucida Sans Unicode"/>
                          <a:sym typeface="Times New Roman"/>
                        </a:rPr>
                        <a:t>Proceso</a:t>
                      </a:r>
                      <a:r>
                        <a:rPr lang="es-MX" sz="1500" b="1" cap="small" baseline="0" dirty="0" smtClean="0">
                          <a:latin typeface="+mj-lt"/>
                          <a:ea typeface="Times New Roman"/>
                          <a:cs typeface="Lucida Sans Unicode"/>
                          <a:sym typeface="Times New Roman"/>
                        </a:rPr>
                        <a:t>s </a:t>
                      </a:r>
                      <a:r>
                        <a:rPr sz="1500" b="1" cap="small" dirty="0" smtClean="0">
                          <a:latin typeface="+mj-lt"/>
                          <a:ea typeface="Times New Roman"/>
                          <a:cs typeface="Lucida Sans Unicode"/>
                          <a:sym typeface="Times New Roman"/>
                        </a:rPr>
                        <a:t>Industrial</a:t>
                      </a:r>
                      <a:r>
                        <a:rPr lang="es-MX" sz="1500" b="1" cap="small" dirty="0" smtClean="0">
                          <a:latin typeface="+mj-lt"/>
                          <a:ea typeface="Times New Roman"/>
                          <a:cs typeface="Lucida Sans Unicode"/>
                          <a:sym typeface="Times New Roman"/>
                        </a:rPr>
                        <a:t>es</a:t>
                      </a:r>
                      <a:endParaRPr sz="1500" b="1" cap="small" dirty="0">
                        <a:latin typeface="+mj-lt"/>
                        <a:ea typeface="Times New Roman"/>
                        <a:cs typeface="Lucida Sans Unicode"/>
                        <a:sym typeface="Times New Roman"/>
                      </a:endParaRPr>
                    </a:p>
                  </a:txBody>
                  <a:tcPr marL="11397" marR="11397" marT="11397" marB="11397" anchor="ctr" horzOverflow="overflow">
                    <a:lnL w="12700">
                      <a:miter lim="400000"/>
                    </a:lnL>
                    <a:lnR w="12700">
                      <a:miter lim="400000"/>
                    </a:lnR>
                    <a:lnT w="3175">
                      <a:solidFill>
                        <a:srgbClr val="808080"/>
                      </a:solidFill>
                      <a:round/>
                    </a:lnT>
                    <a:lnB w="3175">
                      <a:solidFill>
                        <a:srgbClr val="808080"/>
                      </a:solidFill>
                      <a:round/>
                    </a:lnB>
                    <a:noFill/>
                  </a:tcPr>
                </a:tc>
                <a:tc>
                  <a:txBody>
                    <a:bodyPr/>
                    <a:lstStyle/>
                    <a:p>
                      <a:pPr lvl="0" algn="ctr">
                        <a:defRPr sz="1800" b="0" i="0"/>
                      </a:pPr>
                      <a:r>
                        <a:rPr sz="1600" dirty="0">
                          <a:latin typeface="+mj-lt"/>
                          <a:ea typeface="Times New Roman"/>
                          <a:cs typeface="Lucida Sans Unicode"/>
                          <a:sym typeface="Times New Roman"/>
                        </a:rPr>
                        <a:t>115</a:t>
                      </a:r>
                    </a:p>
                  </a:txBody>
                  <a:tcPr marL="0" marR="0" marT="0" marB="0" anchor="ctr" horzOverflow="overflow">
                    <a:lnL w="12700">
                      <a:miter lim="400000"/>
                    </a:lnL>
                    <a:lnR w="3175">
                      <a:solidFill>
                        <a:srgbClr val="808080"/>
                      </a:solidFill>
                      <a:round/>
                    </a:lnR>
                    <a:lnT w="3175">
                      <a:solidFill>
                        <a:srgbClr val="808080"/>
                      </a:solidFill>
                      <a:round/>
                    </a:lnT>
                    <a:lnB w="3175">
                      <a:solidFill>
                        <a:srgbClr val="808080"/>
                      </a:solidFill>
                      <a:round/>
                    </a:lnB>
                    <a:solidFill>
                      <a:srgbClr val="BFBFBF"/>
                    </a:solidFill>
                  </a:tcPr>
                </a:tc>
                <a:tc>
                  <a:txBody>
                    <a:bodyPr/>
                    <a:lstStyle/>
                    <a:p>
                      <a:pPr lvl="0" algn="ctr">
                        <a:defRPr sz="1800" b="0" i="0"/>
                      </a:pPr>
                      <a:r>
                        <a:rPr sz="1600" dirty="0">
                          <a:solidFill>
                            <a:srgbClr val="FFFFFF"/>
                          </a:solidFill>
                          <a:latin typeface="+mj-lt"/>
                          <a:ea typeface="Times New Roman"/>
                          <a:cs typeface="Lucida Sans Unicode"/>
                          <a:sym typeface="Times New Roman"/>
                        </a:rPr>
                        <a:t>125</a:t>
                      </a:r>
                    </a:p>
                  </a:txBody>
                  <a:tcPr marL="0" marR="0" marT="0" marB="0" anchor="ctr" horzOverflow="overflow">
                    <a:lnL w="3175">
                      <a:solidFill>
                        <a:srgbClr val="808080"/>
                      </a:solidFill>
                      <a:round/>
                    </a:lnL>
                    <a:lnR w="3175">
                      <a:solidFill>
                        <a:srgbClr val="808080"/>
                      </a:solidFill>
                      <a:round/>
                    </a:lnR>
                    <a:lnT w="3175">
                      <a:solidFill>
                        <a:srgbClr val="808080"/>
                      </a:solidFill>
                      <a:round/>
                    </a:lnT>
                    <a:lnB w="3175">
                      <a:solidFill>
                        <a:srgbClr val="808080"/>
                      </a:solidFill>
                      <a:round/>
                    </a:lnB>
                    <a:solidFill>
                      <a:srgbClr val="808080"/>
                    </a:solidFill>
                  </a:tcPr>
                </a:tc>
                <a:tc>
                  <a:txBody>
                    <a:bodyPr/>
                    <a:lstStyle/>
                    <a:p>
                      <a:pPr lvl="0" algn="ctr">
                        <a:defRPr sz="1800" b="0" i="0"/>
                      </a:pPr>
                      <a:r>
                        <a:rPr sz="1600" dirty="0">
                          <a:solidFill>
                            <a:srgbClr val="FFFFFF"/>
                          </a:solidFill>
                          <a:latin typeface="+mj-lt"/>
                          <a:ea typeface="Times New Roman"/>
                          <a:cs typeface="Lucida Sans Unicode"/>
                          <a:sym typeface="Times New Roman"/>
                        </a:rPr>
                        <a:t>144</a:t>
                      </a:r>
                    </a:p>
                  </a:txBody>
                  <a:tcPr marL="0" marR="0" marT="0" marB="0" anchor="ctr" horzOverflow="overflow">
                    <a:lnL w="3175">
                      <a:solidFill>
                        <a:srgbClr val="808080"/>
                      </a:solidFill>
                      <a:round/>
                    </a:lnL>
                    <a:lnR w="3175">
                      <a:solidFill>
                        <a:srgbClr val="808080"/>
                      </a:solidFill>
                      <a:round/>
                    </a:lnR>
                    <a:lnT w="3175">
                      <a:solidFill>
                        <a:srgbClr val="808080"/>
                      </a:solidFill>
                      <a:round/>
                    </a:lnT>
                    <a:lnB w="3175">
                      <a:solidFill>
                        <a:srgbClr val="808080"/>
                      </a:solidFill>
                      <a:round/>
                    </a:lnB>
                    <a:solidFill>
                      <a:srgbClr val="595959"/>
                    </a:solidFill>
                  </a:tcPr>
                </a:tc>
                <a:tc>
                  <a:txBody>
                    <a:bodyPr/>
                    <a:lstStyle/>
                    <a:p>
                      <a:pPr lvl="0" algn="ctr">
                        <a:defRPr sz="1800" b="0" i="0"/>
                      </a:pPr>
                      <a:r>
                        <a:rPr sz="1600" dirty="0">
                          <a:solidFill>
                            <a:srgbClr val="FFFFFF"/>
                          </a:solidFill>
                          <a:latin typeface="+mj-lt"/>
                          <a:ea typeface="Times New Roman"/>
                          <a:cs typeface="Lucida Sans Unicode"/>
                          <a:sym typeface="Times New Roman"/>
                        </a:rPr>
                        <a:t>165</a:t>
                      </a:r>
                    </a:p>
                  </a:txBody>
                  <a:tcPr marL="0" marR="0" marT="0" marB="0" anchor="ctr" horzOverflow="overflow">
                    <a:lnL w="3175">
                      <a:solidFill>
                        <a:srgbClr val="808080"/>
                      </a:solidFill>
                      <a:round/>
                    </a:lnL>
                    <a:lnR w="3175">
                      <a:solidFill>
                        <a:srgbClr val="808080"/>
                      </a:solidFill>
                      <a:round/>
                    </a:lnR>
                    <a:lnT w="3175">
                      <a:solidFill>
                        <a:srgbClr val="808080"/>
                      </a:solidFill>
                      <a:round/>
                    </a:lnT>
                    <a:lnB w="3175">
                      <a:solidFill>
                        <a:srgbClr val="808080"/>
                      </a:solidFill>
                      <a:round/>
                    </a:lnB>
                    <a:solidFill>
                      <a:srgbClr val="404040"/>
                    </a:solidFill>
                  </a:tcPr>
                </a:tc>
                <a:tc>
                  <a:txBody>
                    <a:bodyPr/>
                    <a:lstStyle/>
                    <a:p>
                      <a:pPr lvl="0" algn="ctr">
                        <a:defRPr sz="1800" b="0" i="0"/>
                      </a:pPr>
                      <a:endParaRPr>
                        <a:latin typeface="+mj-lt"/>
                        <a:cs typeface="Lucida Sans Unicode"/>
                      </a:endParaRPr>
                    </a:p>
                  </a:txBody>
                  <a:tcPr marL="0" marR="0" marT="0" marB="0" anchor="ctr" horzOverflow="overflow">
                    <a:lnL w="3175">
                      <a:solidFill>
                        <a:srgbClr val="808080"/>
                      </a:solidFill>
                      <a:round/>
                    </a:lnL>
                    <a:lnR w="12700">
                      <a:miter lim="400000"/>
                    </a:lnR>
                    <a:lnT w="12700">
                      <a:miter lim="400000"/>
                    </a:lnT>
                    <a:lnB w="12700">
                      <a:miter lim="400000"/>
                    </a:lnB>
                    <a:noFill/>
                  </a:tcPr>
                </a:tc>
                <a:tc>
                  <a:txBody>
                    <a:bodyPr/>
                    <a:lstStyle/>
                    <a:p>
                      <a:pPr lvl="0" algn="ctr">
                        <a:defRPr sz="1800" b="0" i="0"/>
                      </a:pPr>
                      <a:r>
                        <a:rPr sz="1600" dirty="0">
                          <a:solidFill>
                            <a:srgbClr val="008000"/>
                          </a:solidFill>
                          <a:latin typeface="+mj-lt"/>
                          <a:ea typeface="Times New Roman"/>
                          <a:cs typeface="Lucida Sans Unicode"/>
                          <a:sym typeface="Times New Roman"/>
                        </a:rPr>
                        <a:t>157</a:t>
                      </a:r>
                    </a:p>
                  </a:txBody>
                  <a:tcPr marL="0" marR="0" marT="0" marB="0" anchor="ctr" horzOverflow="overflow">
                    <a:lnL w="12700">
                      <a:miter lim="400000"/>
                    </a:lnL>
                    <a:lnR w="12700">
                      <a:miter lim="400000"/>
                    </a:lnR>
                    <a:lnT w="12700">
                      <a:miter lim="400000"/>
                    </a:lnT>
                    <a:lnB w="12700">
                      <a:miter lim="400000"/>
                    </a:lnB>
                    <a:solidFill>
                      <a:srgbClr val="D7E4BD"/>
                    </a:solidFill>
                  </a:tcPr>
                </a:tc>
                <a:tc>
                  <a:txBody>
                    <a:bodyPr/>
                    <a:lstStyle/>
                    <a:p>
                      <a:pPr lvl="0" algn="ctr">
                        <a:defRPr sz="1800" b="0" i="0"/>
                      </a:pPr>
                      <a:r>
                        <a:rPr sz="1600" b="1" dirty="0">
                          <a:solidFill>
                            <a:srgbClr val="008000"/>
                          </a:solidFill>
                          <a:latin typeface="+mj-lt"/>
                          <a:ea typeface="Times New Roman"/>
                          <a:cs typeface="Lucida Sans Unicode"/>
                          <a:sym typeface="Times New Roman"/>
                        </a:rPr>
                        <a:t>-5%</a:t>
                      </a:r>
                    </a:p>
                  </a:txBody>
                  <a:tcPr marL="0" marR="0" marT="0" marB="0" anchor="ctr" horzOverflow="overflow">
                    <a:lnL w="12700">
                      <a:miter lim="400000"/>
                    </a:lnL>
                    <a:lnR w="12700">
                      <a:miter lim="400000"/>
                    </a:lnR>
                    <a:lnT w="12700">
                      <a:miter lim="400000"/>
                    </a:lnT>
                    <a:lnB w="12700">
                      <a:miter lim="400000"/>
                    </a:lnB>
                    <a:solidFill>
                      <a:srgbClr val="C3D69B"/>
                    </a:solidFill>
                  </a:tcPr>
                </a:tc>
              </a:tr>
              <a:tr h="266443">
                <a:tc>
                  <a:txBody>
                    <a:bodyPr/>
                    <a:lstStyle/>
                    <a:p>
                      <a:pPr lvl="0" algn="l">
                        <a:defRPr sz="1800" b="0" i="0"/>
                      </a:pPr>
                      <a:r>
                        <a:rPr sz="1500" b="1" cap="small" dirty="0">
                          <a:latin typeface="+mj-lt"/>
                          <a:ea typeface="Times New Roman"/>
                          <a:cs typeface="Lucida Sans Unicode"/>
                          <a:sym typeface="Times New Roman"/>
                        </a:rPr>
                        <a:t> </a:t>
                      </a:r>
                      <a:r>
                        <a:rPr sz="1500" b="1" cap="small" dirty="0" err="1" smtClean="0">
                          <a:latin typeface="+mj-lt"/>
                          <a:ea typeface="Times New Roman"/>
                          <a:cs typeface="Lucida Sans Unicode"/>
                          <a:sym typeface="Times New Roman"/>
                        </a:rPr>
                        <a:t>Agricultur</a:t>
                      </a:r>
                      <a:r>
                        <a:rPr lang="es-MX" sz="1500" b="1" cap="small" dirty="0" smtClean="0">
                          <a:latin typeface="+mj-lt"/>
                          <a:ea typeface="Times New Roman"/>
                          <a:cs typeface="Lucida Sans Unicode"/>
                          <a:sym typeface="Times New Roman"/>
                        </a:rPr>
                        <a:t>a</a:t>
                      </a:r>
                      <a:r>
                        <a:rPr lang="es-MX" sz="1500" b="1" cap="small" baseline="0" dirty="0" smtClean="0">
                          <a:latin typeface="+mj-lt"/>
                          <a:ea typeface="Times New Roman"/>
                          <a:cs typeface="Lucida Sans Unicode"/>
                          <a:sym typeface="Times New Roman"/>
                        </a:rPr>
                        <a:t> y Ganadería</a:t>
                      </a:r>
                      <a:endParaRPr sz="1500" b="1" cap="small" dirty="0">
                        <a:latin typeface="+mj-lt"/>
                        <a:ea typeface="Times New Roman"/>
                        <a:cs typeface="Lucida Sans Unicode"/>
                        <a:sym typeface="Times New Roman"/>
                      </a:endParaRPr>
                    </a:p>
                  </a:txBody>
                  <a:tcPr marL="11397" marR="11397" marT="11397" marB="11397" anchor="ctr" horzOverflow="overflow">
                    <a:lnL w="12700">
                      <a:miter lim="400000"/>
                    </a:lnL>
                    <a:lnR w="12700">
                      <a:miter lim="400000"/>
                    </a:lnR>
                    <a:lnT w="3175">
                      <a:solidFill>
                        <a:srgbClr val="808080"/>
                      </a:solidFill>
                      <a:round/>
                    </a:lnT>
                    <a:lnB w="3175">
                      <a:solidFill>
                        <a:srgbClr val="808080"/>
                      </a:solidFill>
                      <a:round/>
                    </a:lnB>
                    <a:noFill/>
                  </a:tcPr>
                </a:tc>
                <a:tc>
                  <a:txBody>
                    <a:bodyPr/>
                    <a:lstStyle/>
                    <a:p>
                      <a:pPr lvl="0" algn="ctr">
                        <a:defRPr sz="1800" b="0" i="0"/>
                      </a:pPr>
                      <a:r>
                        <a:rPr sz="1600">
                          <a:latin typeface="+mj-lt"/>
                          <a:ea typeface="Times New Roman"/>
                          <a:cs typeface="Lucida Sans Unicode"/>
                          <a:sym typeface="Times New Roman"/>
                        </a:rPr>
                        <a:t>80</a:t>
                      </a:r>
                    </a:p>
                  </a:txBody>
                  <a:tcPr marL="0" marR="0" marT="0" marB="0" anchor="ctr" horzOverflow="overflow">
                    <a:lnL w="12700">
                      <a:miter lim="400000"/>
                    </a:lnL>
                    <a:lnR w="3175">
                      <a:solidFill>
                        <a:srgbClr val="808080"/>
                      </a:solidFill>
                      <a:round/>
                    </a:lnR>
                    <a:lnT w="3175">
                      <a:solidFill>
                        <a:srgbClr val="808080"/>
                      </a:solidFill>
                      <a:round/>
                    </a:lnT>
                    <a:lnB w="3175">
                      <a:solidFill>
                        <a:srgbClr val="808080"/>
                      </a:solidFill>
                      <a:round/>
                    </a:lnB>
                    <a:solidFill>
                      <a:srgbClr val="BFBFBF"/>
                    </a:solidFill>
                  </a:tcPr>
                </a:tc>
                <a:tc>
                  <a:txBody>
                    <a:bodyPr/>
                    <a:lstStyle/>
                    <a:p>
                      <a:pPr lvl="0" algn="ctr">
                        <a:defRPr sz="1800" b="0" i="0"/>
                      </a:pPr>
                      <a:r>
                        <a:rPr sz="1600">
                          <a:solidFill>
                            <a:srgbClr val="FFFFFF"/>
                          </a:solidFill>
                          <a:latin typeface="+mj-lt"/>
                          <a:ea typeface="Times New Roman"/>
                          <a:cs typeface="Lucida Sans Unicode"/>
                          <a:sym typeface="Times New Roman"/>
                        </a:rPr>
                        <a:t>88</a:t>
                      </a:r>
                    </a:p>
                  </a:txBody>
                  <a:tcPr marL="0" marR="0" marT="0" marB="0" anchor="ctr" horzOverflow="overflow">
                    <a:lnL w="3175">
                      <a:solidFill>
                        <a:srgbClr val="808080"/>
                      </a:solidFill>
                      <a:round/>
                    </a:lnL>
                    <a:lnR w="3175">
                      <a:solidFill>
                        <a:srgbClr val="808080"/>
                      </a:solidFill>
                      <a:round/>
                    </a:lnR>
                    <a:lnT w="3175">
                      <a:solidFill>
                        <a:srgbClr val="808080"/>
                      </a:solidFill>
                      <a:round/>
                    </a:lnT>
                    <a:lnB w="3175">
                      <a:solidFill>
                        <a:srgbClr val="808080"/>
                      </a:solidFill>
                      <a:round/>
                    </a:lnB>
                    <a:solidFill>
                      <a:srgbClr val="808080"/>
                    </a:solidFill>
                  </a:tcPr>
                </a:tc>
                <a:tc>
                  <a:txBody>
                    <a:bodyPr/>
                    <a:lstStyle/>
                    <a:p>
                      <a:pPr lvl="0" algn="ctr">
                        <a:defRPr sz="1800" b="0" i="0"/>
                      </a:pPr>
                      <a:r>
                        <a:rPr sz="1600" dirty="0">
                          <a:solidFill>
                            <a:srgbClr val="FFFFFF"/>
                          </a:solidFill>
                          <a:latin typeface="+mj-lt"/>
                          <a:ea typeface="Times New Roman"/>
                          <a:cs typeface="Lucida Sans Unicode"/>
                          <a:sym typeface="Times New Roman"/>
                        </a:rPr>
                        <a:t>90</a:t>
                      </a:r>
                    </a:p>
                  </a:txBody>
                  <a:tcPr marL="0" marR="0" marT="0" marB="0" anchor="ctr" horzOverflow="overflow">
                    <a:lnL w="3175">
                      <a:solidFill>
                        <a:srgbClr val="808080"/>
                      </a:solidFill>
                      <a:round/>
                    </a:lnL>
                    <a:lnR w="3175">
                      <a:solidFill>
                        <a:srgbClr val="808080"/>
                      </a:solidFill>
                      <a:round/>
                    </a:lnR>
                    <a:lnT w="3175">
                      <a:solidFill>
                        <a:srgbClr val="808080"/>
                      </a:solidFill>
                      <a:round/>
                    </a:lnT>
                    <a:lnB w="3175">
                      <a:solidFill>
                        <a:srgbClr val="808080"/>
                      </a:solidFill>
                      <a:round/>
                    </a:lnB>
                    <a:solidFill>
                      <a:srgbClr val="595959"/>
                    </a:solidFill>
                  </a:tcPr>
                </a:tc>
                <a:tc>
                  <a:txBody>
                    <a:bodyPr/>
                    <a:lstStyle/>
                    <a:p>
                      <a:pPr lvl="0" algn="ctr">
                        <a:defRPr sz="1800" b="0" i="0"/>
                      </a:pPr>
                      <a:r>
                        <a:rPr sz="1600" dirty="0">
                          <a:solidFill>
                            <a:srgbClr val="FFFFFF"/>
                          </a:solidFill>
                          <a:latin typeface="+mj-lt"/>
                          <a:ea typeface="Times New Roman"/>
                          <a:cs typeface="Lucida Sans Unicode"/>
                          <a:sym typeface="Times New Roman"/>
                        </a:rPr>
                        <a:t>93</a:t>
                      </a:r>
                    </a:p>
                  </a:txBody>
                  <a:tcPr marL="0" marR="0" marT="0" marB="0" anchor="ctr" horzOverflow="overflow">
                    <a:lnL w="3175">
                      <a:solidFill>
                        <a:srgbClr val="808080"/>
                      </a:solidFill>
                      <a:round/>
                    </a:lnL>
                    <a:lnR w="3175">
                      <a:solidFill>
                        <a:srgbClr val="808080"/>
                      </a:solidFill>
                      <a:round/>
                    </a:lnR>
                    <a:lnT w="3175">
                      <a:solidFill>
                        <a:srgbClr val="808080"/>
                      </a:solidFill>
                      <a:round/>
                    </a:lnT>
                    <a:lnB w="3175">
                      <a:solidFill>
                        <a:srgbClr val="808080"/>
                      </a:solidFill>
                      <a:round/>
                    </a:lnB>
                    <a:solidFill>
                      <a:srgbClr val="404040"/>
                    </a:solidFill>
                  </a:tcPr>
                </a:tc>
                <a:tc>
                  <a:txBody>
                    <a:bodyPr/>
                    <a:lstStyle/>
                    <a:p>
                      <a:pPr lvl="0" algn="ctr">
                        <a:defRPr sz="1800" b="0" i="0"/>
                      </a:pPr>
                      <a:endParaRPr>
                        <a:latin typeface="+mj-lt"/>
                        <a:cs typeface="Lucida Sans Unicode"/>
                      </a:endParaRPr>
                    </a:p>
                  </a:txBody>
                  <a:tcPr marL="0" marR="0" marT="0" marB="0" anchor="ctr" horzOverflow="overflow">
                    <a:lnL w="3175">
                      <a:solidFill>
                        <a:srgbClr val="808080"/>
                      </a:solidFill>
                      <a:round/>
                    </a:lnL>
                    <a:lnR w="12700">
                      <a:miter lim="400000"/>
                    </a:lnR>
                    <a:lnT w="12700">
                      <a:miter lim="400000"/>
                    </a:lnT>
                    <a:lnB w="12700">
                      <a:miter lim="400000"/>
                    </a:lnB>
                    <a:noFill/>
                  </a:tcPr>
                </a:tc>
                <a:tc>
                  <a:txBody>
                    <a:bodyPr/>
                    <a:lstStyle/>
                    <a:p>
                      <a:pPr lvl="0" algn="ctr">
                        <a:defRPr sz="1800" b="0" i="0"/>
                      </a:pPr>
                      <a:r>
                        <a:rPr sz="1600">
                          <a:solidFill>
                            <a:srgbClr val="008000"/>
                          </a:solidFill>
                          <a:latin typeface="+mj-lt"/>
                          <a:ea typeface="Times New Roman"/>
                          <a:cs typeface="Lucida Sans Unicode"/>
                          <a:sym typeface="Times New Roman"/>
                        </a:rPr>
                        <a:t>86</a:t>
                      </a:r>
                    </a:p>
                  </a:txBody>
                  <a:tcPr marL="0" marR="0" marT="0" marB="0" anchor="ctr" horzOverflow="overflow">
                    <a:lnL w="12700">
                      <a:miter lim="400000"/>
                    </a:lnL>
                    <a:lnR w="12700">
                      <a:miter lim="400000"/>
                    </a:lnR>
                    <a:lnT w="12700">
                      <a:miter lim="400000"/>
                    </a:lnT>
                    <a:lnB w="12700">
                      <a:miter lim="400000"/>
                    </a:lnB>
                    <a:solidFill>
                      <a:srgbClr val="D7E4BD"/>
                    </a:solidFill>
                  </a:tcPr>
                </a:tc>
                <a:tc>
                  <a:txBody>
                    <a:bodyPr/>
                    <a:lstStyle/>
                    <a:p>
                      <a:pPr lvl="0" algn="ctr">
                        <a:defRPr sz="1800" b="0" i="0"/>
                      </a:pPr>
                      <a:r>
                        <a:rPr sz="1600" b="1" dirty="0">
                          <a:solidFill>
                            <a:srgbClr val="008000"/>
                          </a:solidFill>
                          <a:latin typeface="+mj-lt"/>
                          <a:ea typeface="Times New Roman"/>
                          <a:cs typeface="Lucida Sans Unicode"/>
                          <a:sym typeface="Times New Roman"/>
                        </a:rPr>
                        <a:t>-8%</a:t>
                      </a:r>
                    </a:p>
                  </a:txBody>
                  <a:tcPr marL="0" marR="0" marT="0" marB="0" anchor="ctr" horzOverflow="overflow">
                    <a:lnL w="12700">
                      <a:miter lim="400000"/>
                    </a:lnL>
                    <a:lnR w="12700">
                      <a:miter lim="400000"/>
                    </a:lnR>
                    <a:lnT w="12700">
                      <a:miter lim="400000"/>
                    </a:lnT>
                    <a:lnB w="12700">
                      <a:miter lim="400000"/>
                    </a:lnB>
                    <a:solidFill>
                      <a:srgbClr val="C3D69B"/>
                    </a:solidFill>
                  </a:tcPr>
                </a:tc>
              </a:tr>
              <a:tr h="277125">
                <a:tc>
                  <a:txBody>
                    <a:bodyPr/>
                    <a:lstStyle/>
                    <a:p>
                      <a:pPr lvl="0" algn="l">
                        <a:defRPr sz="1800" b="0" i="0"/>
                      </a:pPr>
                      <a:r>
                        <a:rPr sz="1500" b="1" dirty="0">
                          <a:latin typeface="+mj-lt"/>
                          <a:ea typeface="Times New Roman"/>
                          <a:cs typeface="Lucida Sans Unicode"/>
                          <a:sym typeface="Times New Roman"/>
                        </a:rPr>
                        <a:t> </a:t>
                      </a:r>
                      <a:r>
                        <a:rPr lang="es-MX" sz="1500" b="1" cap="small" dirty="0" smtClean="0">
                          <a:latin typeface="+mj-lt"/>
                          <a:ea typeface="Times New Roman"/>
                          <a:cs typeface="Lucida Sans Unicode"/>
                          <a:sym typeface="Times New Roman"/>
                        </a:rPr>
                        <a:t>Residuos</a:t>
                      </a:r>
                      <a:endParaRPr sz="1500" b="1" cap="small" dirty="0">
                        <a:latin typeface="+mj-lt"/>
                        <a:ea typeface="Times New Roman"/>
                        <a:cs typeface="Lucida Sans Unicode"/>
                        <a:sym typeface="Times New Roman"/>
                      </a:endParaRPr>
                    </a:p>
                  </a:txBody>
                  <a:tcPr marL="11397" marR="11397" marT="11397" marB="11397" anchor="ctr" horzOverflow="overflow">
                    <a:lnL w="12700">
                      <a:miter lim="400000"/>
                    </a:lnL>
                    <a:lnR w="12700">
                      <a:miter lim="400000"/>
                    </a:lnR>
                    <a:lnT w="3175">
                      <a:solidFill>
                        <a:srgbClr val="808080"/>
                      </a:solidFill>
                      <a:round/>
                    </a:lnT>
                    <a:lnB w="12700">
                      <a:solidFill>
                        <a:srgbClr val="000000"/>
                      </a:solidFill>
                      <a:round/>
                    </a:lnB>
                    <a:noFill/>
                  </a:tcPr>
                </a:tc>
                <a:tc>
                  <a:txBody>
                    <a:bodyPr/>
                    <a:lstStyle/>
                    <a:p>
                      <a:pPr lvl="0" algn="ctr">
                        <a:defRPr sz="1800" b="0" i="0"/>
                      </a:pPr>
                      <a:r>
                        <a:rPr sz="1600" dirty="0">
                          <a:latin typeface="+mj-lt"/>
                          <a:ea typeface="Times New Roman"/>
                          <a:cs typeface="Lucida Sans Unicode"/>
                          <a:sym typeface="Times New Roman"/>
                        </a:rPr>
                        <a:t>31</a:t>
                      </a:r>
                    </a:p>
                  </a:txBody>
                  <a:tcPr marL="0" marR="0" marT="0" marB="0" anchor="ctr" horzOverflow="overflow">
                    <a:lnL w="12700">
                      <a:miter lim="400000"/>
                    </a:lnL>
                    <a:lnR w="3175">
                      <a:solidFill>
                        <a:srgbClr val="808080"/>
                      </a:solidFill>
                      <a:round/>
                    </a:lnR>
                    <a:lnT w="3175">
                      <a:solidFill>
                        <a:srgbClr val="808080"/>
                      </a:solidFill>
                      <a:round/>
                    </a:lnT>
                    <a:lnB w="12700">
                      <a:solidFill>
                        <a:srgbClr val="000000"/>
                      </a:solidFill>
                      <a:round/>
                    </a:lnB>
                    <a:solidFill>
                      <a:srgbClr val="BFBFBF"/>
                    </a:solidFill>
                  </a:tcPr>
                </a:tc>
                <a:tc>
                  <a:txBody>
                    <a:bodyPr/>
                    <a:lstStyle/>
                    <a:p>
                      <a:pPr lvl="0" algn="ctr">
                        <a:defRPr sz="1800" b="0" i="0"/>
                      </a:pPr>
                      <a:r>
                        <a:rPr sz="1600" dirty="0">
                          <a:solidFill>
                            <a:srgbClr val="FFFFFF"/>
                          </a:solidFill>
                          <a:latin typeface="+mj-lt"/>
                          <a:ea typeface="Times New Roman"/>
                          <a:cs typeface="Lucida Sans Unicode"/>
                          <a:sym typeface="Times New Roman"/>
                        </a:rPr>
                        <a:t>40</a:t>
                      </a:r>
                    </a:p>
                  </a:txBody>
                  <a:tcPr marL="0" marR="0" marT="0" marB="0" anchor="ctr" horzOverflow="overflow">
                    <a:lnL w="3175">
                      <a:solidFill>
                        <a:srgbClr val="808080"/>
                      </a:solidFill>
                      <a:round/>
                    </a:lnL>
                    <a:lnR w="3175">
                      <a:solidFill>
                        <a:srgbClr val="808080"/>
                      </a:solidFill>
                      <a:round/>
                    </a:lnR>
                    <a:lnT w="3175">
                      <a:solidFill>
                        <a:srgbClr val="808080"/>
                      </a:solidFill>
                      <a:round/>
                    </a:lnT>
                    <a:lnB w="12700">
                      <a:solidFill>
                        <a:srgbClr val="000000"/>
                      </a:solidFill>
                      <a:round/>
                    </a:lnB>
                    <a:solidFill>
                      <a:srgbClr val="808080"/>
                    </a:solidFill>
                  </a:tcPr>
                </a:tc>
                <a:tc>
                  <a:txBody>
                    <a:bodyPr/>
                    <a:lstStyle/>
                    <a:p>
                      <a:pPr lvl="0" algn="ctr">
                        <a:defRPr sz="1800" b="0" i="0"/>
                      </a:pPr>
                      <a:r>
                        <a:rPr sz="1600">
                          <a:solidFill>
                            <a:srgbClr val="FFFFFF"/>
                          </a:solidFill>
                          <a:latin typeface="+mj-lt"/>
                          <a:ea typeface="Times New Roman"/>
                          <a:cs typeface="Lucida Sans Unicode"/>
                          <a:sym typeface="Times New Roman"/>
                        </a:rPr>
                        <a:t>45</a:t>
                      </a:r>
                    </a:p>
                  </a:txBody>
                  <a:tcPr marL="0" marR="0" marT="0" marB="0" anchor="ctr" horzOverflow="overflow">
                    <a:lnL w="3175">
                      <a:solidFill>
                        <a:srgbClr val="808080"/>
                      </a:solidFill>
                      <a:round/>
                    </a:lnL>
                    <a:lnR w="3175">
                      <a:solidFill>
                        <a:srgbClr val="808080"/>
                      </a:solidFill>
                      <a:round/>
                    </a:lnR>
                    <a:lnT w="3175">
                      <a:solidFill>
                        <a:srgbClr val="808080"/>
                      </a:solidFill>
                      <a:round/>
                    </a:lnT>
                    <a:lnB w="12700">
                      <a:solidFill>
                        <a:srgbClr val="000000"/>
                      </a:solidFill>
                      <a:round/>
                    </a:lnB>
                    <a:solidFill>
                      <a:srgbClr val="595959"/>
                    </a:solidFill>
                  </a:tcPr>
                </a:tc>
                <a:tc>
                  <a:txBody>
                    <a:bodyPr/>
                    <a:lstStyle/>
                    <a:p>
                      <a:pPr lvl="0" algn="ctr">
                        <a:defRPr sz="1800" b="0" i="0"/>
                      </a:pPr>
                      <a:r>
                        <a:rPr sz="1600" dirty="0">
                          <a:solidFill>
                            <a:srgbClr val="FFFFFF"/>
                          </a:solidFill>
                          <a:latin typeface="+mj-lt"/>
                          <a:ea typeface="Times New Roman"/>
                          <a:cs typeface="Lucida Sans Unicode"/>
                          <a:sym typeface="Times New Roman"/>
                        </a:rPr>
                        <a:t>49</a:t>
                      </a:r>
                    </a:p>
                  </a:txBody>
                  <a:tcPr marL="0" marR="0" marT="0" marB="0" anchor="ctr" horzOverflow="overflow">
                    <a:lnL w="3175">
                      <a:solidFill>
                        <a:srgbClr val="808080"/>
                      </a:solidFill>
                      <a:round/>
                    </a:lnL>
                    <a:lnR w="3175">
                      <a:solidFill>
                        <a:srgbClr val="808080"/>
                      </a:solidFill>
                      <a:round/>
                    </a:lnR>
                    <a:lnT w="3175">
                      <a:solidFill>
                        <a:srgbClr val="808080"/>
                      </a:solidFill>
                      <a:round/>
                    </a:lnT>
                    <a:lnB w="12700">
                      <a:solidFill>
                        <a:srgbClr val="000000"/>
                      </a:solidFill>
                      <a:round/>
                    </a:lnB>
                    <a:solidFill>
                      <a:srgbClr val="404040"/>
                    </a:solidFill>
                  </a:tcPr>
                </a:tc>
                <a:tc>
                  <a:txBody>
                    <a:bodyPr/>
                    <a:lstStyle/>
                    <a:p>
                      <a:pPr lvl="0" algn="ctr">
                        <a:defRPr sz="1800" b="0" i="0"/>
                      </a:pPr>
                      <a:endParaRPr>
                        <a:latin typeface="+mj-lt"/>
                        <a:cs typeface="Lucida Sans Unicode"/>
                      </a:endParaRPr>
                    </a:p>
                  </a:txBody>
                  <a:tcPr marL="0" marR="0" marT="0" marB="0" anchor="ctr" horzOverflow="overflow">
                    <a:lnL w="3175">
                      <a:solidFill>
                        <a:srgbClr val="808080"/>
                      </a:solidFill>
                      <a:round/>
                    </a:lnL>
                    <a:lnR w="12700">
                      <a:miter lim="400000"/>
                    </a:lnR>
                    <a:lnT w="12700">
                      <a:miter lim="400000"/>
                    </a:lnT>
                    <a:lnB w="12700">
                      <a:miter lim="400000"/>
                    </a:lnB>
                    <a:noFill/>
                  </a:tcPr>
                </a:tc>
                <a:tc>
                  <a:txBody>
                    <a:bodyPr/>
                    <a:lstStyle/>
                    <a:p>
                      <a:pPr lvl="0" algn="ctr">
                        <a:defRPr sz="1800" b="0" i="0"/>
                      </a:pPr>
                      <a:r>
                        <a:rPr sz="1600" dirty="0">
                          <a:solidFill>
                            <a:srgbClr val="008000"/>
                          </a:solidFill>
                          <a:latin typeface="+mj-lt"/>
                          <a:ea typeface="Times New Roman"/>
                          <a:cs typeface="Lucida Sans Unicode"/>
                          <a:sym typeface="Times New Roman"/>
                        </a:rPr>
                        <a:t>35</a:t>
                      </a:r>
                    </a:p>
                  </a:txBody>
                  <a:tcPr marL="0" marR="0" marT="0" marB="0" anchor="ctr" horzOverflow="overflow">
                    <a:lnL w="12700">
                      <a:miter lim="400000"/>
                    </a:lnL>
                    <a:lnR w="12700">
                      <a:miter lim="400000"/>
                    </a:lnR>
                    <a:lnT w="12700">
                      <a:miter lim="400000"/>
                    </a:lnT>
                    <a:lnB w="12700">
                      <a:solidFill>
                        <a:srgbClr val="000000"/>
                      </a:solidFill>
                      <a:round/>
                    </a:lnB>
                    <a:solidFill>
                      <a:srgbClr val="D7E4BD"/>
                    </a:solidFill>
                  </a:tcPr>
                </a:tc>
                <a:tc>
                  <a:txBody>
                    <a:bodyPr/>
                    <a:lstStyle/>
                    <a:p>
                      <a:pPr lvl="0" algn="ctr">
                        <a:defRPr sz="1800" b="0" i="0"/>
                      </a:pPr>
                      <a:r>
                        <a:rPr sz="1600" b="1" dirty="0">
                          <a:solidFill>
                            <a:srgbClr val="008000"/>
                          </a:solidFill>
                          <a:latin typeface="+mj-lt"/>
                          <a:ea typeface="Times New Roman"/>
                          <a:cs typeface="Lucida Sans Unicode"/>
                          <a:sym typeface="Times New Roman"/>
                        </a:rPr>
                        <a:t>-28%</a:t>
                      </a:r>
                    </a:p>
                  </a:txBody>
                  <a:tcPr marL="0" marR="0" marT="0" marB="0" anchor="ctr" horzOverflow="overflow">
                    <a:lnL w="12700">
                      <a:miter lim="400000"/>
                    </a:lnL>
                    <a:lnR w="12700">
                      <a:miter lim="400000"/>
                    </a:lnR>
                    <a:lnT w="12700">
                      <a:miter lim="400000"/>
                    </a:lnT>
                    <a:lnB w="12700">
                      <a:solidFill>
                        <a:srgbClr val="000000"/>
                      </a:solidFill>
                      <a:round/>
                    </a:lnB>
                    <a:solidFill>
                      <a:srgbClr val="C3D69B"/>
                    </a:solidFill>
                  </a:tcPr>
                </a:tc>
              </a:tr>
              <a:tr h="277125">
                <a:tc>
                  <a:txBody>
                    <a:bodyPr/>
                    <a:lstStyle/>
                    <a:p>
                      <a:pPr lvl="0" algn="ctr">
                        <a:defRPr sz="1800" b="0" i="0"/>
                      </a:pPr>
                      <a:r>
                        <a:rPr sz="1400" b="1" dirty="0">
                          <a:latin typeface="+mj-lt"/>
                          <a:ea typeface="Times New Roman"/>
                          <a:cs typeface="Lucida Sans Unicode"/>
                          <a:sym typeface="Times New Roman"/>
                        </a:rPr>
                        <a:t>                                                              </a:t>
                      </a:r>
                      <a:r>
                        <a:rPr sz="1400" b="1" dirty="0" err="1">
                          <a:latin typeface="+mj-lt"/>
                          <a:ea typeface="Times New Roman"/>
                          <a:cs typeface="Lucida Sans Unicode"/>
                          <a:sym typeface="Times New Roman"/>
                        </a:rPr>
                        <a:t>SubTOTAL</a:t>
                      </a:r>
                      <a:endParaRPr sz="1400" b="1" dirty="0">
                        <a:latin typeface="+mj-lt"/>
                        <a:ea typeface="Times New Roman"/>
                        <a:cs typeface="Lucida Sans Unicode"/>
                        <a:sym typeface="Times New Roman"/>
                      </a:endParaRPr>
                    </a:p>
                  </a:txBody>
                  <a:tcPr marL="11397" marR="11397" marT="11397" marB="11397" anchor="ctr" horzOverflow="overflow">
                    <a:lnL w="12700">
                      <a:miter lim="400000"/>
                    </a:lnL>
                    <a:lnR w="12700">
                      <a:miter lim="400000"/>
                    </a:lnR>
                    <a:lnT w="12700">
                      <a:solidFill>
                        <a:srgbClr val="000000"/>
                      </a:solidFill>
                      <a:round/>
                    </a:lnT>
                    <a:lnB w="12700">
                      <a:solidFill>
                        <a:srgbClr val="000000"/>
                      </a:solidFill>
                      <a:round/>
                    </a:lnB>
                    <a:noFill/>
                  </a:tcPr>
                </a:tc>
                <a:tc>
                  <a:txBody>
                    <a:bodyPr/>
                    <a:lstStyle/>
                    <a:p>
                      <a:pPr lvl="0" algn="ctr">
                        <a:defRPr sz="1800" b="0" i="0"/>
                      </a:pPr>
                      <a:r>
                        <a:rPr sz="1600" b="1">
                          <a:latin typeface="+mj-lt"/>
                          <a:ea typeface="Times New Roman"/>
                          <a:cs typeface="Lucida Sans Unicode"/>
                          <a:sym typeface="Times New Roman"/>
                        </a:rPr>
                        <a:t>633</a:t>
                      </a:r>
                    </a:p>
                  </a:txBody>
                  <a:tcPr marL="0" marR="0" marT="0" marB="0" anchor="ctr" horzOverflow="overflow">
                    <a:lnL w="12700">
                      <a:miter lim="400000"/>
                    </a:lnL>
                    <a:lnR w="3175">
                      <a:solidFill>
                        <a:srgbClr val="808080"/>
                      </a:solidFill>
                      <a:round/>
                    </a:lnR>
                    <a:lnT w="12700">
                      <a:solidFill>
                        <a:srgbClr val="000000"/>
                      </a:solidFill>
                      <a:round/>
                    </a:lnT>
                    <a:lnB w="12700">
                      <a:solidFill>
                        <a:srgbClr val="000000"/>
                      </a:solidFill>
                      <a:round/>
                    </a:lnB>
                    <a:solidFill>
                      <a:srgbClr val="BFBFBF"/>
                    </a:solidFill>
                  </a:tcPr>
                </a:tc>
                <a:tc>
                  <a:txBody>
                    <a:bodyPr/>
                    <a:lstStyle/>
                    <a:p>
                      <a:pPr lvl="0" algn="ctr">
                        <a:defRPr sz="1800" b="0" i="0"/>
                      </a:pPr>
                      <a:r>
                        <a:rPr sz="1600" b="1">
                          <a:solidFill>
                            <a:srgbClr val="FFFFFF"/>
                          </a:solidFill>
                          <a:latin typeface="+mj-lt"/>
                          <a:ea typeface="Times New Roman"/>
                          <a:cs typeface="Lucida Sans Unicode"/>
                          <a:sym typeface="Times New Roman"/>
                        </a:rPr>
                        <a:t>760</a:t>
                      </a:r>
                    </a:p>
                  </a:txBody>
                  <a:tcPr marL="0" marR="0" marT="0" marB="0" anchor="ctr" horzOverflow="overflow">
                    <a:lnL w="3175">
                      <a:solidFill>
                        <a:srgbClr val="808080"/>
                      </a:solidFill>
                      <a:round/>
                    </a:lnL>
                    <a:lnR w="3175">
                      <a:solidFill>
                        <a:srgbClr val="808080"/>
                      </a:solidFill>
                      <a:round/>
                    </a:lnR>
                    <a:lnT w="12700">
                      <a:solidFill>
                        <a:srgbClr val="000000"/>
                      </a:solidFill>
                      <a:round/>
                    </a:lnT>
                    <a:lnB w="12700">
                      <a:solidFill>
                        <a:srgbClr val="000000"/>
                      </a:solidFill>
                      <a:round/>
                    </a:lnB>
                    <a:solidFill>
                      <a:srgbClr val="808080"/>
                    </a:solidFill>
                  </a:tcPr>
                </a:tc>
                <a:tc>
                  <a:txBody>
                    <a:bodyPr/>
                    <a:lstStyle/>
                    <a:p>
                      <a:pPr lvl="0" algn="ctr">
                        <a:defRPr sz="1800" b="0" i="0"/>
                      </a:pPr>
                      <a:r>
                        <a:rPr sz="1600" b="1">
                          <a:solidFill>
                            <a:srgbClr val="FFFFFF"/>
                          </a:solidFill>
                          <a:latin typeface="+mj-lt"/>
                          <a:ea typeface="Times New Roman"/>
                          <a:cs typeface="Lucida Sans Unicode"/>
                          <a:sym typeface="Times New Roman"/>
                        </a:rPr>
                        <a:t>856</a:t>
                      </a:r>
                    </a:p>
                  </a:txBody>
                  <a:tcPr marL="0" marR="0" marT="0" marB="0" anchor="ctr" horzOverflow="overflow">
                    <a:lnL w="3175">
                      <a:solidFill>
                        <a:srgbClr val="808080"/>
                      </a:solidFill>
                      <a:round/>
                    </a:lnL>
                    <a:lnR w="3175">
                      <a:solidFill>
                        <a:srgbClr val="808080"/>
                      </a:solidFill>
                      <a:round/>
                    </a:lnR>
                    <a:lnT w="12700">
                      <a:solidFill>
                        <a:srgbClr val="000000"/>
                      </a:solidFill>
                      <a:round/>
                    </a:lnT>
                    <a:lnB w="12700">
                      <a:solidFill>
                        <a:srgbClr val="000000"/>
                      </a:solidFill>
                      <a:round/>
                    </a:lnB>
                    <a:solidFill>
                      <a:srgbClr val="595959"/>
                    </a:solidFill>
                  </a:tcPr>
                </a:tc>
                <a:tc>
                  <a:txBody>
                    <a:bodyPr/>
                    <a:lstStyle/>
                    <a:p>
                      <a:pPr lvl="0" algn="ctr">
                        <a:defRPr sz="1800" b="0" i="0"/>
                      </a:pPr>
                      <a:r>
                        <a:rPr sz="1600" b="1" dirty="0">
                          <a:solidFill>
                            <a:srgbClr val="FFFFFF"/>
                          </a:solidFill>
                          <a:latin typeface="+mj-lt"/>
                          <a:ea typeface="Times New Roman"/>
                          <a:cs typeface="Lucida Sans Unicode"/>
                          <a:sym typeface="Times New Roman"/>
                        </a:rPr>
                        <a:t>941</a:t>
                      </a:r>
                    </a:p>
                  </a:txBody>
                  <a:tcPr marL="0" marR="0" marT="0" marB="0" anchor="ctr" horzOverflow="overflow">
                    <a:lnL w="3175">
                      <a:solidFill>
                        <a:srgbClr val="808080"/>
                      </a:solidFill>
                      <a:round/>
                    </a:lnL>
                    <a:lnR w="3175">
                      <a:solidFill>
                        <a:srgbClr val="808080"/>
                      </a:solidFill>
                      <a:round/>
                    </a:lnR>
                    <a:lnT w="12700">
                      <a:solidFill>
                        <a:srgbClr val="000000"/>
                      </a:solidFill>
                      <a:round/>
                    </a:lnT>
                    <a:lnB w="12700">
                      <a:solidFill>
                        <a:srgbClr val="000000"/>
                      </a:solidFill>
                      <a:round/>
                    </a:lnB>
                    <a:solidFill>
                      <a:srgbClr val="404040"/>
                    </a:solidFill>
                  </a:tcPr>
                </a:tc>
                <a:tc>
                  <a:txBody>
                    <a:bodyPr/>
                    <a:lstStyle/>
                    <a:p>
                      <a:pPr lvl="0" algn="ctr">
                        <a:defRPr sz="1800" b="0" i="0"/>
                      </a:pPr>
                      <a:endParaRPr>
                        <a:latin typeface="+mj-lt"/>
                        <a:cs typeface="Lucida Sans Unicode"/>
                      </a:endParaRPr>
                    </a:p>
                  </a:txBody>
                  <a:tcPr marL="0" marR="0" marT="0" marB="0" anchor="ctr" horzOverflow="overflow">
                    <a:lnL w="3175">
                      <a:solidFill>
                        <a:srgbClr val="808080"/>
                      </a:solidFill>
                      <a:round/>
                    </a:lnL>
                    <a:lnR w="12700">
                      <a:miter lim="400000"/>
                    </a:lnR>
                    <a:lnT w="12700">
                      <a:miter lim="400000"/>
                    </a:lnT>
                    <a:lnB w="12700">
                      <a:miter lim="400000"/>
                    </a:lnB>
                    <a:noFill/>
                  </a:tcPr>
                </a:tc>
                <a:tc>
                  <a:txBody>
                    <a:bodyPr/>
                    <a:lstStyle/>
                    <a:p>
                      <a:pPr lvl="0" algn="ctr">
                        <a:defRPr sz="1800" b="0" i="0"/>
                      </a:pPr>
                      <a:r>
                        <a:rPr sz="1600" b="1" dirty="0">
                          <a:solidFill>
                            <a:srgbClr val="008000"/>
                          </a:solidFill>
                          <a:latin typeface="+mj-lt"/>
                          <a:ea typeface="Times New Roman"/>
                          <a:cs typeface="Lucida Sans Unicode"/>
                          <a:sym typeface="Times New Roman"/>
                        </a:rPr>
                        <a:t>776</a:t>
                      </a:r>
                    </a:p>
                  </a:txBody>
                  <a:tcPr marL="0" marR="0" marT="0" marB="0" anchor="ctr" horzOverflow="overflow">
                    <a:lnL w="12700">
                      <a:miter lim="400000"/>
                    </a:lnL>
                    <a:lnR w="12700">
                      <a:miter lim="400000"/>
                    </a:lnR>
                    <a:lnT w="12700">
                      <a:solidFill>
                        <a:srgbClr val="000000"/>
                      </a:solidFill>
                      <a:round/>
                    </a:lnT>
                    <a:lnB w="12700">
                      <a:solidFill>
                        <a:srgbClr val="000000"/>
                      </a:solidFill>
                      <a:round/>
                    </a:lnB>
                    <a:solidFill>
                      <a:srgbClr val="D7E4BD"/>
                    </a:solidFill>
                  </a:tcPr>
                </a:tc>
                <a:tc>
                  <a:txBody>
                    <a:bodyPr/>
                    <a:lstStyle/>
                    <a:p>
                      <a:pPr lvl="0" algn="ctr">
                        <a:defRPr sz="1800" b="0" i="0"/>
                      </a:pPr>
                      <a:r>
                        <a:rPr sz="1600" b="1" dirty="0">
                          <a:solidFill>
                            <a:srgbClr val="008000"/>
                          </a:solidFill>
                          <a:latin typeface="+mj-lt"/>
                          <a:ea typeface="Times New Roman"/>
                          <a:cs typeface="Lucida Sans Unicode"/>
                          <a:sym typeface="Times New Roman"/>
                        </a:rPr>
                        <a:t>-18%</a:t>
                      </a:r>
                    </a:p>
                  </a:txBody>
                  <a:tcPr marL="0" marR="0" marT="0" marB="0" anchor="ctr" horzOverflow="overflow">
                    <a:lnL w="12700">
                      <a:miter lim="400000"/>
                    </a:lnL>
                    <a:lnR w="12700">
                      <a:miter lim="400000"/>
                    </a:lnR>
                    <a:lnT w="12700">
                      <a:solidFill>
                        <a:srgbClr val="000000"/>
                      </a:solidFill>
                      <a:round/>
                    </a:lnT>
                    <a:lnB w="12700">
                      <a:solidFill>
                        <a:srgbClr val="000000"/>
                      </a:solidFill>
                      <a:round/>
                    </a:lnB>
                    <a:solidFill>
                      <a:srgbClr val="C3D69B"/>
                    </a:solidFill>
                  </a:tcPr>
                </a:tc>
              </a:tr>
              <a:tr h="266887">
                <a:tc>
                  <a:txBody>
                    <a:bodyPr/>
                    <a:lstStyle/>
                    <a:p>
                      <a:pPr lvl="0" algn="ctr">
                        <a:defRPr sz="1800" b="0" i="0"/>
                      </a:pPr>
                      <a:endParaRPr dirty="0">
                        <a:latin typeface="+mj-lt"/>
                        <a:cs typeface="Lucida Sans Unicode"/>
                      </a:endParaRPr>
                    </a:p>
                  </a:txBody>
                  <a:tcPr marL="11397" marR="11397" marT="11397" marB="11397" anchor="ctr" horzOverflow="overflow">
                    <a:lnL w="12700">
                      <a:miter lim="400000"/>
                    </a:lnL>
                    <a:lnR w="12700">
                      <a:miter lim="400000"/>
                    </a:lnR>
                    <a:lnT w="12700">
                      <a:solidFill>
                        <a:srgbClr val="000000"/>
                      </a:solidFill>
                      <a:round/>
                    </a:lnT>
                    <a:lnB w="3175">
                      <a:solidFill>
                        <a:srgbClr val="808080"/>
                      </a:solidFill>
                      <a:round/>
                    </a:lnB>
                    <a:noFill/>
                  </a:tcPr>
                </a:tc>
                <a:tc>
                  <a:txBody>
                    <a:bodyPr/>
                    <a:lstStyle/>
                    <a:p>
                      <a:pPr lvl="0" algn="ctr">
                        <a:defRPr sz="1800" b="0" i="0"/>
                      </a:pPr>
                      <a:endParaRPr dirty="0">
                        <a:latin typeface="+mj-lt"/>
                        <a:cs typeface="Lucida Sans Unicode"/>
                      </a:endParaRPr>
                    </a:p>
                  </a:txBody>
                  <a:tcPr marL="0" marR="0" marT="0" marB="0" anchor="ctr" horzOverflow="overflow">
                    <a:lnL w="12700">
                      <a:miter lim="400000"/>
                    </a:lnL>
                    <a:lnR w="3175">
                      <a:solidFill>
                        <a:srgbClr val="808080"/>
                      </a:solidFill>
                      <a:round/>
                    </a:lnR>
                    <a:lnT w="12700">
                      <a:solidFill>
                        <a:srgbClr val="000000"/>
                      </a:solidFill>
                      <a:round/>
                    </a:lnT>
                    <a:lnB w="3175">
                      <a:solidFill>
                        <a:srgbClr val="808080"/>
                      </a:solidFill>
                      <a:round/>
                    </a:lnB>
                    <a:noFill/>
                  </a:tcPr>
                </a:tc>
                <a:tc>
                  <a:txBody>
                    <a:bodyPr/>
                    <a:lstStyle/>
                    <a:p>
                      <a:pPr lvl="0" algn="ctr">
                        <a:defRPr sz="1800" b="0" i="0"/>
                      </a:pPr>
                      <a:endParaRPr>
                        <a:latin typeface="+mj-lt"/>
                        <a:cs typeface="Lucida Sans Unicode"/>
                      </a:endParaRPr>
                    </a:p>
                  </a:txBody>
                  <a:tcPr marL="0" marR="0" marT="0" marB="0" anchor="ctr" horzOverflow="overflow">
                    <a:lnL w="3175">
                      <a:solidFill>
                        <a:srgbClr val="808080"/>
                      </a:solidFill>
                      <a:round/>
                    </a:lnL>
                    <a:lnR w="3175">
                      <a:solidFill>
                        <a:srgbClr val="808080"/>
                      </a:solidFill>
                      <a:round/>
                    </a:lnR>
                    <a:lnT w="12700">
                      <a:solidFill>
                        <a:srgbClr val="000000"/>
                      </a:solidFill>
                      <a:round/>
                    </a:lnT>
                    <a:lnB w="3175">
                      <a:solidFill>
                        <a:srgbClr val="808080"/>
                      </a:solidFill>
                      <a:round/>
                    </a:lnB>
                    <a:noFill/>
                  </a:tcPr>
                </a:tc>
                <a:tc>
                  <a:txBody>
                    <a:bodyPr/>
                    <a:lstStyle/>
                    <a:p>
                      <a:pPr lvl="0" algn="ctr">
                        <a:defRPr sz="1800" b="0" i="0"/>
                      </a:pPr>
                      <a:endParaRPr>
                        <a:latin typeface="+mj-lt"/>
                        <a:cs typeface="Lucida Sans Unicode"/>
                      </a:endParaRPr>
                    </a:p>
                  </a:txBody>
                  <a:tcPr marL="0" marR="0" marT="0" marB="0" anchor="ctr" horzOverflow="overflow">
                    <a:lnL w="3175">
                      <a:solidFill>
                        <a:srgbClr val="808080"/>
                      </a:solidFill>
                      <a:round/>
                    </a:lnL>
                    <a:lnR w="3175">
                      <a:solidFill>
                        <a:srgbClr val="808080"/>
                      </a:solidFill>
                      <a:round/>
                    </a:lnR>
                    <a:lnT w="12700">
                      <a:solidFill>
                        <a:srgbClr val="000000"/>
                      </a:solidFill>
                      <a:round/>
                    </a:lnT>
                    <a:lnB w="3175">
                      <a:solidFill>
                        <a:srgbClr val="808080"/>
                      </a:solidFill>
                      <a:round/>
                    </a:lnB>
                    <a:noFill/>
                  </a:tcPr>
                </a:tc>
                <a:tc>
                  <a:txBody>
                    <a:bodyPr/>
                    <a:lstStyle/>
                    <a:p>
                      <a:pPr lvl="0" algn="ctr">
                        <a:defRPr sz="1800" b="0" i="0"/>
                      </a:pPr>
                      <a:endParaRPr>
                        <a:latin typeface="+mj-lt"/>
                        <a:cs typeface="Lucida Sans Unicode"/>
                      </a:endParaRPr>
                    </a:p>
                  </a:txBody>
                  <a:tcPr marL="0" marR="0" marT="0" marB="0" anchor="ctr" horzOverflow="overflow">
                    <a:lnL w="3175">
                      <a:solidFill>
                        <a:srgbClr val="808080"/>
                      </a:solidFill>
                      <a:round/>
                    </a:lnL>
                    <a:lnR w="3175">
                      <a:solidFill>
                        <a:srgbClr val="808080"/>
                      </a:solidFill>
                      <a:round/>
                    </a:lnR>
                    <a:lnT w="12700">
                      <a:solidFill>
                        <a:srgbClr val="000000"/>
                      </a:solidFill>
                      <a:round/>
                    </a:lnT>
                    <a:lnB w="3175">
                      <a:solidFill>
                        <a:srgbClr val="808080"/>
                      </a:solidFill>
                      <a:round/>
                    </a:lnB>
                    <a:noFill/>
                  </a:tcPr>
                </a:tc>
                <a:tc>
                  <a:txBody>
                    <a:bodyPr/>
                    <a:lstStyle/>
                    <a:p>
                      <a:pPr lvl="0" algn="ctr">
                        <a:defRPr sz="1800" b="0" i="0"/>
                      </a:pPr>
                      <a:endParaRPr>
                        <a:latin typeface="+mj-lt"/>
                        <a:cs typeface="Lucida Sans Unicode"/>
                      </a:endParaRPr>
                    </a:p>
                  </a:txBody>
                  <a:tcPr marL="0" marR="0" marT="0" marB="0" anchor="ctr" horzOverflow="overflow">
                    <a:lnL w="3175">
                      <a:solidFill>
                        <a:srgbClr val="808080"/>
                      </a:solidFill>
                      <a:round/>
                    </a:lnL>
                    <a:lnR w="12700">
                      <a:miter lim="400000"/>
                    </a:lnR>
                    <a:lnT w="12700">
                      <a:miter lim="400000"/>
                    </a:lnT>
                    <a:lnB w="12700">
                      <a:miter lim="400000"/>
                    </a:lnB>
                    <a:noFill/>
                  </a:tcPr>
                </a:tc>
                <a:tc>
                  <a:txBody>
                    <a:bodyPr/>
                    <a:lstStyle/>
                    <a:p>
                      <a:pPr lvl="0" algn="ctr">
                        <a:defRPr sz="1800" b="0" i="0"/>
                      </a:pPr>
                      <a:endParaRPr dirty="0">
                        <a:latin typeface="+mj-lt"/>
                        <a:cs typeface="Lucida Sans Unicode"/>
                      </a:endParaRPr>
                    </a:p>
                  </a:txBody>
                  <a:tcPr marL="0" marR="0" marT="0" marB="0" anchor="ctr" horzOverflow="overflow">
                    <a:lnL w="12700">
                      <a:miter lim="400000"/>
                    </a:lnL>
                    <a:lnR w="12700">
                      <a:miter lim="400000"/>
                    </a:lnR>
                    <a:lnT w="12700">
                      <a:solidFill>
                        <a:srgbClr val="000000"/>
                      </a:solidFill>
                      <a:round/>
                    </a:lnT>
                    <a:lnB w="12700">
                      <a:miter lim="400000"/>
                    </a:lnB>
                    <a:noFill/>
                  </a:tcPr>
                </a:tc>
                <a:tc>
                  <a:txBody>
                    <a:bodyPr/>
                    <a:lstStyle/>
                    <a:p>
                      <a:pPr lvl="0" algn="ctr">
                        <a:defRPr sz="1800" b="0" i="0"/>
                      </a:pPr>
                      <a:endParaRPr dirty="0">
                        <a:latin typeface="+mj-lt"/>
                        <a:cs typeface="Lucida Sans Unicode"/>
                      </a:endParaRPr>
                    </a:p>
                  </a:txBody>
                  <a:tcPr marL="0" marR="0" marT="0" marB="0" anchor="ctr" horzOverflow="overflow">
                    <a:lnL w="12700">
                      <a:miter lim="400000"/>
                    </a:lnL>
                    <a:lnR w="12700">
                      <a:miter lim="400000"/>
                    </a:lnR>
                    <a:lnT w="12700">
                      <a:solidFill>
                        <a:srgbClr val="000000"/>
                      </a:solidFill>
                      <a:round/>
                    </a:lnT>
                    <a:lnB w="12700">
                      <a:miter lim="400000"/>
                    </a:lnB>
                    <a:noFill/>
                  </a:tcPr>
                </a:tc>
              </a:tr>
              <a:tr h="258729">
                <a:tc>
                  <a:txBody>
                    <a:bodyPr/>
                    <a:lstStyle/>
                    <a:p>
                      <a:pPr lvl="0" algn="l">
                        <a:defRPr sz="1800" b="0" i="0"/>
                      </a:pPr>
                      <a:r>
                        <a:rPr sz="2000" b="1" dirty="0">
                          <a:latin typeface="+mj-lt"/>
                          <a:ea typeface="Times New Roman"/>
                          <a:cs typeface="Lucida Sans Unicode"/>
                          <a:sym typeface="Times New Roman"/>
                        </a:rPr>
                        <a:t> </a:t>
                      </a:r>
                      <a:r>
                        <a:rPr lang="es-MX" sz="2000" b="1" cap="small" dirty="0" smtClean="0">
                          <a:latin typeface="+mj-lt"/>
                          <a:ea typeface="Times New Roman"/>
                          <a:cs typeface="Lucida Sans Unicode"/>
                          <a:sym typeface="Times New Roman"/>
                        </a:rPr>
                        <a:t>Uso de Suelo y Silvicultura</a:t>
                      </a:r>
                      <a:endParaRPr sz="1800" dirty="0">
                        <a:latin typeface="+mj-lt"/>
                        <a:ea typeface="Times New Roman"/>
                        <a:cs typeface="Lucida Sans Unicode"/>
                        <a:sym typeface="Times New Roman"/>
                      </a:endParaRPr>
                    </a:p>
                  </a:txBody>
                  <a:tcPr marL="11397" marR="11397" marT="11397" marB="11397" anchor="ctr" horzOverflow="overflow">
                    <a:lnL w="12700">
                      <a:miter lim="400000"/>
                    </a:lnL>
                    <a:lnR w="12700">
                      <a:miter lim="400000"/>
                    </a:lnR>
                    <a:lnT w="3175">
                      <a:solidFill>
                        <a:srgbClr val="808080"/>
                      </a:solidFill>
                      <a:round/>
                    </a:lnT>
                    <a:lnB w="12700">
                      <a:solidFill>
                        <a:srgbClr val="000000"/>
                      </a:solidFill>
                      <a:round/>
                    </a:lnB>
                    <a:noFill/>
                  </a:tcPr>
                </a:tc>
                <a:tc>
                  <a:txBody>
                    <a:bodyPr/>
                    <a:lstStyle/>
                    <a:p>
                      <a:pPr lvl="0" algn="ctr">
                        <a:defRPr sz="1800" b="0" i="0"/>
                      </a:pPr>
                      <a:r>
                        <a:rPr sz="2000" dirty="0">
                          <a:latin typeface="+mj-lt"/>
                          <a:ea typeface="Times New Roman"/>
                          <a:cs typeface="Lucida Sans Unicode"/>
                          <a:sym typeface="Times New Roman"/>
                        </a:rPr>
                        <a:t>32</a:t>
                      </a:r>
                    </a:p>
                  </a:txBody>
                  <a:tcPr marL="0" marR="0" marT="0" marB="0" anchor="ctr" horzOverflow="overflow">
                    <a:lnL w="12700">
                      <a:miter lim="400000"/>
                    </a:lnL>
                    <a:lnR w="3175">
                      <a:solidFill>
                        <a:srgbClr val="808080"/>
                      </a:solidFill>
                      <a:round/>
                    </a:lnR>
                    <a:lnT w="3175">
                      <a:solidFill>
                        <a:srgbClr val="808080"/>
                      </a:solidFill>
                      <a:round/>
                    </a:lnT>
                    <a:lnB w="12700">
                      <a:solidFill>
                        <a:srgbClr val="000000"/>
                      </a:solidFill>
                      <a:round/>
                    </a:lnB>
                    <a:solidFill>
                      <a:srgbClr val="BFBFBF"/>
                    </a:solidFill>
                  </a:tcPr>
                </a:tc>
                <a:tc>
                  <a:txBody>
                    <a:bodyPr/>
                    <a:lstStyle/>
                    <a:p>
                      <a:pPr lvl="0" algn="ctr">
                        <a:defRPr sz="1800" b="0" i="0"/>
                      </a:pPr>
                      <a:r>
                        <a:rPr sz="2000">
                          <a:solidFill>
                            <a:srgbClr val="FFFFFF"/>
                          </a:solidFill>
                          <a:latin typeface="+mj-lt"/>
                          <a:ea typeface="Times New Roman"/>
                          <a:cs typeface="Lucida Sans Unicode"/>
                          <a:sym typeface="Times New Roman"/>
                        </a:rPr>
                        <a:t>32</a:t>
                      </a:r>
                    </a:p>
                  </a:txBody>
                  <a:tcPr marL="0" marR="0" marT="0" marB="0" anchor="ctr" horzOverflow="overflow">
                    <a:lnL w="3175">
                      <a:solidFill>
                        <a:srgbClr val="808080"/>
                      </a:solidFill>
                      <a:round/>
                    </a:lnL>
                    <a:lnR w="3175">
                      <a:solidFill>
                        <a:srgbClr val="808080"/>
                      </a:solidFill>
                      <a:round/>
                    </a:lnR>
                    <a:lnT w="3175">
                      <a:solidFill>
                        <a:srgbClr val="808080"/>
                      </a:solidFill>
                      <a:round/>
                    </a:lnT>
                    <a:lnB w="12700">
                      <a:solidFill>
                        <a:srgbClr val="000000"/>
                      </a:solidFill>
                      <a:round/>
                    </a:lnB>
                    <a:solidFill>
                      <a:srgbClr val="808080"/>
                    </a:solidFill>
                  </a:tcPr>
                </a:tc>
                <a:tc>
                  <a:txBody>
                    <a:bodyPr/>
                    <a:lstStyle/>
                    <a:p>
                      <a:pPr lvl="0" algn="ctr">
                        <a:defRPr sz="1800" b="0" i="0"/>
                      </a:pPr>
                      <a:r>
                        <a:rPr sz="2000">
                          <a:solidFill>
                            <a:srgbClr val="FFFFFF"/>
                          </a:solidFill>
                          <a:latin typeface="+mj-lt"/>
                          <a:ea typeface="Times New Roman"/>
                          <a:cs typeface="Lucida Sans Unicode"/>
                          <a:sym typeface="Times New Roman"/>
                        </a:rPr>
                        <a:t>32</a:t>
                      </a:r>
                    </a:p>
                  </a:txBody>
                  <a:tcPr marL="0" marR="0" marT="0" marB="0" anchor="ctr" horzOverflow="overflow">
                    <a:lnL w="3175">
                      <a:solidFill>
                        <a:srgbClr val="808080"/>
                      </a:solidFill>
                      <a:round/>
                    </a:lnL>
                    <a:lnR w="3175">
                      <a:solidFill>
                        <a:srgbClr val="808080"/>
                      </a:solidFill>
                      <a:round/>
                    </a:lnR>
                    <a:lnT w="3175">
                      <a:solidFill>
                        <a:srgbClr val="808080"/>
                      </a:solidFill>
                      <a:round/>
                    </a:lnT>
                    <a:lnB w="12700">
                      <a:solidFill>
                        <a:srgbClr val="000000"/>
                      </a:solidFill>
                      <a:round/>
                    </a:lnB>
                    <a:solidFill>
                      <a:srgbClr val="595959"/>
                    </a:solidFill>
                  </a:tcPr>
                </a:tc>
                <a:tc>
                  <a:txBody>
                    <a:bodyPr/>
                    <a:lstStyle/>
                    <a:p>
                      <a:pPr lvl="0" algn="ctr">
                        <a:defRPr sz="1800" b="0" i="0"/>
                      </a:pPr>
                      <a:r>
                        <a:rPr sz="2000">
                          <a:solidFill>
                            <a:srgbClr val="FFFFFF"/>
                          </a:solidFill>
                          <a:latin typeface="+mj-lt"/>
                          <a:ea typeface="Times New Roman"/>
                          <a:cs typeface="Lucida Sans Unicode"/>
                          <a:sym typeface="Times New Roman"/>
                        </a:rPr>
                        <a:t>32</a:t>
                      </a:r>
                    </a:p>
                  </a:txBody>
                  <a:tcPr marL="0" marR="0" marT="0" marB="0" anchor="ctr" horzOverflow="overflow">
                    <a:lnL w="3175">
                      <a:solidFill>
                        <a:srgbClr val="808080"/>
                      </a:solidFill>
                      <a:round/>
                    </a:lnL>
                    <a:lnR w="3175">
                      <a:solidFill>
                        <a:srgbClr val="808080"/>
                      </a:solidFill>
                      <a:round/>
                    </a:lnR>
                    <a:lnT w="3175">
                      <a:solidFill>
                        <a:srgbClr val="808080"/>
                      </a:solidFill>
                      <a:round/>
                    </a:lnT>
                    <a:lnB w="12700">
                      <a:solidFill>
                        <a:srgbClr val="000000"/>
                      </a:solidFill>
                      <a:round/>
                    </a:lnB>
                    <a:solidFill>
                      <a:srgbClr val="404040"/>
                    </a:solidFill>
                  </a:tcPr>
                </a:tc>
                <a:tc>
                  <a:txBody>
                    <a:bodyPr/>
                    <a:lstStyle/>
                    <a:p>
                      <a:pPr lvl="0" algn="ctr">
                        <a:defRPr sz="1800" b="0" i="0"/>
                      </a:pPr>
                      <a:endParaRPr sz="2400">
                        <a:latin typeface="+mj-lt"/>
                        <a:cs typeface="Lucida Sans Unicode"/>
                      </a:endParaRPr>
                    </a:p>
                  </a:txBody>
                  <a:tcPr marL="0" marR="0" marT="0" marB="0" anchor="ctr" horzOverflow="overflow">
                    <a:lnL w="3175">
                      <a:solidFill>
                        <a:srgbClr val="808080"/>
                      </a:solidFill>
                      <a:round/>
                    </a:lnL>
                    <a:lnR w="12700">
                      <a:miter lim="400000"/>
                    </a:lnR>
                    <a:lnT w="12700">
                      <a:miter lim="400000"/>
                    </a:lnT>
                    <a:lnB w="12700">
                      <a:miter lim="400000"/>
                    </a:lnB>
                    <a:noFill/>
                  </a:tcPr>
                </a:tc>
                <a:tc>
                  <a:txBody>
                    <a:bodyPr/>
                    <a:lstStyle/>
                    <a:p>
                      <a:pPr lvl="0" algn="ctr">
                        <a:defRPr sz="1800" b="0" i="0"/>
                      </a:pPr>
                      <a:r>
                        <a:rPr sz="2000" dirty="0">
                          <a:solidFill>
                            <a:srgbClr val="008000"/>
                          </a:solidFill>
                          <a:latin typeface="+mj-lt"/>
                          <a:ea typeface="Times New Roman"/>
                          <a:cs typeface="Lucida Sans Unicode"/>
                          <a:sym typeface="Times New Roman"/>
                        </a:rPr>
                        <a:t>-14</a:t>
                      </a:r>
                    </a:p>
                  </a:txBody>
                  <a:tcPr marL="0" marR="0" marT="0" marB="0" anchor="ctr" horzOverflow="overflow">
                    <a:lnL w="12700">
                      <a:miter lim="400000"/>
                    </a:lnL>
                    <a:lnR w="12700">
                      <a:miter lim="400000"/>
                    </a:lnR>
                    <a:lnT w="12700">
                      <a:miter lim="400000"/>
                    </a:lnT>
                    <a:lnB w="12700">
                      <a:solidFill>
                        <a:srgbClr val="000000"/>
                      </a:solidFill>
                      <a:round/>
                    </a:lnB>
                    <a:solidFill>
                      <a:srgbClr val="D7E4BD"/>
                    </a:solidFill>
                  </a:tcPr>
                </a:tc>
                <a:tc>
                  <a:txBody>
                    <a:bodyPr/>
                    <a:lstStyle/>
                    <a:p>
                      <a:pPr lvl="0" algn="ctr">
                        <a:defRPr sz="1800" b="0" i="0"/>
                      </a:pPr>
                      <a:r>
                        <a:rPr sz="2000" b="1" dirty="0">
                          <a:solidFill>
                            <a:srgbClr val="008000"/>
                          </a:solidFill>
                          <a:latin typeface="+mj-lt"/>
                          <a:ea typeface="Times New Roman"/>
                          <a:cs typeface="Lucida Sans Unicode"/>
                          <a:sym typeface="Times New Roman"/>
                        </a:rPr>
                        <a:t>-144%</a:t>
                      </a:r>
                    </a:p>
                  </a:txBody>
                  <a:tcPr marL="0" marR="0" marT="0" marB="0" anchor="ctr" horzOverflow="overflow">
                    <a:lnL w="12700">
                      <a:miter lim="400000"/>
                    </a:lnL>
                    <a:lnR w="12700">
                      <a:miter lim="400000"/>
                    </a:lnR>
                    <a:lnT w="12700">
                      <a:miter lim="400000"/>
                    </a:lnT>
                    <a:lnB w="12700">
                      <a:solidFill>
                        <a:srgbClr val="000000"/>
                      </a:solidFill>
                      <a:round/>
                    </a:lnB>
                    <a:solidFill>
                      <a:srgbClr val="C3D69B"/>
                    </a:solidFill>
                  </a:tcPr>
                </a:tc>
              </a:tr>
              <a:tr h="386743">
                <a:tc>
                  <a:txBody>
                    <a:bodyPr/>
                    <a:lstStyle/>
                    <a:p>
                      <a:pPr lvl="0" algn="ctr">
                        <a:defRPr sz="1800" b="0" i="0"/>
                      </a:pPr>
                      <a:r>
                        <a:rPr sz="1600" b="1" dirty="0">
                          <a:latin typeface="+mj-lt"/>
                          <a:ea typeface="Times New Roman"/>
                          <a:cs typeface="Lucida Sans Unicode"/>
                          <a:sym typeface="Times New Roman"/>
                        </a:rPr>
                        <a:t>                            </a:t>
                      </a:r>
                      <a:r>
                        <a:rPr sz="1600" b="1" cap="small" dirty="0">
                          <a:latin typeface="+mj-lt"/>
                          <a:ea typeface="Times New Roman"/>
                          <a:cs typeface="Lucida Sans Unicode"/>
                          <a:sym typeface="Times New Roman"/>
                        </a:rPr>
                        <a:t>TOTAL</a:t>
                      </a:r>
                    </a:p>
                  </a:txBody>
                  <a:tcPr marL="11397" marR="11397" marT="11397" marB="11397" anchor="ctr" horzOverflow="overflow">
                    <a:lnL w="12700">
                      <a:miter lim="400000"/>
                    </a:lnL>
                    <a:lnR w="12700">
                      <a:miter lim="400000"/>
                    </a:lnR>
                    <a:lnT w="12700">
                      <a:solidFill>
                        <a:srgbClr val="000000"/>
                      </a:solidFill>
                      <a:round/>
                    </a:lnT>
                    <a:lnB w="12700">
                      <a:solidFill>
                        <a:srgbClr val="000000"/>
                      </a:solidFill>
                      <a:round/>
                    </a:lnB>
                    <a:noFill/>
                  </a:tcPr>
                </a:tc>
                <a:tc>
                  <a:txBody>
                    <a:bodyPr/>
                    <a:lstStyle/>
                    <a:p>
                      <a:pPr lvl="0" algn="ctr">
                        <a:defRPr sz="1800" b="0" i="0"/>
                      </a:pPr>
                      <a:r>
                        <a:rPr sz="1600" b="1" dirty="0">
                          <a:latin typeface="+mj-lt"/>
                          <a:ea typeface="Times New Roman"/>
                          <a:cs typeface="Lucida Sans Unicode"/>
                          <a:sym typeface="Times New Roman"/>
                        </a:rPr>
                        <a:t>665</a:t>
                      </a:r>
                    </a:p>
                  </a:txBody>
                  <a:tcPr marL="11397" marR="11397" marT="11397" marB="11397" anchor="ctr" horzOverflow="overflow">
                    <a:lnL w="12700">
                      <a:miter lim="400000"/>
                    </a:lnL>
                    <a:lnR w="3175">
                      <a:solidFill>
                        <a:srgbClr val="808080"/>
                      </a:solidFill>
                      <a:round/>
                    </a:lnR>
                    <a:lnT w="12700">
                      <a:solidFill>
                        <a:srgbClr val="000000"/>
                      </a:solidFill>
                      <a:round/>
                    </a:lnT>
                    <a:lnB w="12700">
                      <a:solidFill>
                        <a:srgbClr val="000000"/>
                      </a:solidFill>
                      <a:round/>
                    </a:lnB>
                    <a:solidFill>
                      <a:srgbClr val="BFBFBF"/>
                    </a:solidFill>
                  </a:tcPr>
                </a:tc>
                <a:tc>
                  <a:txBody>
                    <a:bodyPr/>
                    <a:lstStyle/>
                    <a:p>
                      <a:pPr lvl="0" algn="ctr">
                        <a:defRPr sz="1800" b="0" i="0"/>
                      </a:pPr>
                      <a:r>
                        <a:rPr sz="1600" b="1" dirty="0">
                          <a:solidFill>
                            <a:srgbClr val="FFFFFF"/>
                          </a:solidFill>
                          <a:latin typeface="+mj-lt"/>
                          <a:ea typeface="Times New Roman"/>
                          <a:cs typeface="Lucida Sans Unicode"/>
                          <a:sym typeface="Times New Roman"/>
                        </a:rPr>
                        <a:t>792</a:t>
                      </a:r>
                    </a:p>
                  </a:txBody>
                  <a:tcPr marL="11397" marR="11397" marT="11397" marB="11397" anchor="ctr" horzOverflow="overflow">
                    <a:lnL w="3175">
                      <a:solidFill>
                        <a:srgbClr val="808080"/>
                      </a:solidFill>
                      <a:round/>
                    </a:lnL>
                    <a:lnR w="3175">
                      <a:solidFill>
                        <a:srgbClr val="808080"/>
                      </a:solidFill>
                      <a:round/>
                    </a:lnR>
                    <a:lnT w="12700">
                      <a:solidFill>
                        <a:srgbClr val="000000"/>
                      </a:solidFill>
                      <a:round/>
                    </a:lnT>
                    <a:lnB w="12700">
                      <a:solidFill>
                        <a:srgbClr val="000000"/>
                      </a:solidFill>
                      <a:round/>
                    </a:lnB>
                    <a:solidFill>
                      <a:srgbClr val="808080"/>
                    </a:solidFill>
                  </a:tcPr>
                </a:tc>
                <a:tc>
                  <a:txBody>
                    <a:bodyPr/>
                    <a:lstStyle/>
                    <a:p>
                      <a:pPr lvl="0" algn="ctr">
                        <a:defRPr sz="1800" b="0" i="0"/>
                      </a:pPr>
                      <a:r>
                        <a:rPr sz="1600" b="1" dirty="0">
                          <a:solidFill>
                            <a:srgbClr val="FFFFFF"/>
                          </a:solidFill>
                          <a:latin typeface="+mj-lt"/>
                          <a:ea typeface="Times New Roman"/>
                          <a:cs typeface="Lucida Sans Unicode"/>
                          <a:sym typeface="Times New Roman"/>
                        </a:rPr>
                        <a:t>888</a:t>
                      </a:r>
                    </a:p>
                  </a:txBody>
                  <a:tcPr marL="11397" marR="11397" marT="11397" marB="11397" anchor="ctr" horzOverflow="overflow">
                    <a:lnL w="3175">
                      <a:solidFill>
                        <a:srgbClr val="808080"/>
                      </a:solidFill>
                      <a:round/>
                    </a:lnL>
                    <a:lnR w="3175">
                      <a:solidFill>
                        <a:srgbClr val="808080"/>
                      </a:solidFill>
                      <a:round/>
                    </a:lnR>
                    <a:lnT w="12700">
                      <a:solidFill>
                        <a:srgbClr val="000000"/>
                      </a:solidFill>
                      <a:round/>
                    </a:lnT>
                    <a:lnB w="12700">
                      <a:solidFill>
                        <a:srgbClr val="000000"/>
                      </a:solidFill>
                      <a:round/>
                    </a:lnB>
                    <a:solidFill>
                      <a:srgbClr val="595959"/>
                    </a:solidFill>
                  </a:tcPr>
                </a:tc>
                <a:tc>
                  <a:txBody>
                    <a:bodyPr/>
                    <a:lstStyle/>
                    <a:p>
                      <a:pPr lvl="0" algn="ctr">
                        <a:defRPr sz="1800" b="0" i="0"/>
                      </a:pPr>
                      <a:r>
                        <a:rPr sz="1600" b="1" dirty="0">
                          <a:solidFill>
                            <a:srgbClr val="FFFFFF"/>
                          </a:solidFill>
                          <a:latin typeface="+mj-lt"/>
                          <a:ea typeface="Times New Roman"/>
                          <a:cs typeface="Lucida Sans Unicode"/>
                          <a:sym typeface="Times New Roman"/>
                        </a:rPr>
                        <a:t>973</a:t>
                      </a:r>
                    </a:p>
                  </a:txBody>
                  <a:tcPr marL="11397" marR="11397" marT="11397" marB="11397" anchor="ctr" horzOverflow="overflow">
                    <a:lnL w="3175">
                      <a:solidFill>
                        <a:srgbClr val="808080"/>
                      </a:solidFill>
                      <a:round/>
                    </a:lnL>
                    <a:lnR w="12700">
                      <a:miter lim="400000"/>
                    </a:lnR>
                    <a:lnT w="12700">
                      <a:solidFill>
                        <a:srgbClr val="000000"/>
                      </a:solidFill>
                      <a:round/>
                    </a:lnT>
                    <a:lnB w="12700">
                      <a:solidFill>
                        <a:srgbClr val="000000"/>
                      </a:solidFill>
                      <a:round/>
                    </a:lnB>
                    <a:solidFill>
                      <a:srgbClr val="404040"/>
                    </a:solidFill>
                  </a:tcPr>
                </a:tc>
                <a:tc>
                  <a:txBody>
                    <a:bodyPr/>
                    <a:lstStyle/>
                    <a:p>
                      <a:pPr lvl="0" algn="ctr">
                        <a:defRPr sz="1800" b="0" i="0"/>
                      </a:pPr>
                      <a:endParaRPr dirty="0">
                        <a:latin typeface="+mj-lt"/>
                        <a:cs typeface="Lucida Sans Unicode"/>
                      </a:endParaRPr>
                    </a:p>
                  </a:txBody>
                  <a:tcPr marL="0" marR="0" marT="0" marB="0" anchor="ctr" horzOverflow="overflow">
                    <a:lnL w="12700">
                      <a:miter lim="400000"/>
                    </a:lnL>
                    <a:lnR w="12700">
                      <a:miter lim="400000"/>
                    </a:lnR>
                    <a:lnT w="12700">
                      <a:miter lim="400000"/>
                    </a:lnT>
                    <a:lnB w="12700">
                      <a:miter lim="400000"/>
                    </a:lnB>
                    <a:noFill/>
                  </a:tcPr>
                </a:tc>
                <a:tc>
                  <a:txBody>
                    <a:bodyPr/>
                    <a:lstStyle/>
                    <a:p>
                      <a:pPr lvl="0" algn="ctr">
                        <a:defRPr sz="1800" b="0" i="0"/>
                      </a:pPr>
                      <a:r>
                        <a:rPr sz="1600" dirty="0">
                          <a:solidFill>
                            <a:srgbClr val="008000"/>
                          </a:solidFill>
                          <a:latin typeface="+mj-lt"/>
                          <a:ea typeface="Times New Roman"/>
                          <a:cs typeface="Lucida Sans Unicode"/>
                          <a:sym typeface="Times New Roman"/>
                        </a:rPr>
                        <a:t>762</a:t>
                      </a:r>
                    </a:p>
                  </a:txBody>
                  <a:tcPr marL="0" marR="0" marT="0" marB="0" anchor="ctr" horzOverflow="overflow">
                    <a:lnL w="12700">
                      <a:miter lim="400000"/>
                    </a:lnL>
                    <a:lnR w="12700">
                      <a:miter lim="400000"/>
                    </a:lnR>
                    <a:lnT w="12700">
                      <a:solidFill>
                        <a:srgbClr val="000000"/>
                      </a:solidFill>
                      <a:round/>
                    </a:lnT>
                    <a:lnB w="12700">
                      <a:solidFill>
                        <a:srgbClr val="000000"/>
                      </a:solidFill>
                      <a:round/>
                    </a:lnB>
                    <a:solidFill>
                      <a:srgbClr val="D7E4BD"/>
                    </a:solidFill>
                  </a:tcPr>
                </a:tc>
                <a:tc>
                  <a:txBody>
                    <a:bodyPr/>
                    <a:lstStyle/>
                    <a:p>
                      <a:pPr lvl="0" algn="ctr">
                        <a:defRPr sz="1800" b="0" i="0"/>
                      </a:pPr>
                      <a:r>
                        <a:rPr b="1" dirty="0">
                          <a:solidFill>
                            <a:srgbClr val="008000"/>
                          </a:solidFill>
                          <a:latin typeface="+mj-lt"/>
                          <a:ea typeface="Times New Roman"/>
                          <a:cs typeface="Lucida Sans Unicode"/>
                          <a:sym typeface="Times New Roman"/>
                        </a:rPr>
                        <a:t>-22%</a:t>
                      </a:r>
                    </a:p>
                  </a:txBody>
                  <a:tcPr marL="0" marR="0" marT="0" marB="0" anchor="ctr" horzOverflow="overflow">
                    <a:lnL w="12700">
                      <a:miter lim="400000"/>
                    </a:lnL>
                    <a:lnR w="12700">
                      <a:miter lim="400000"/>
                    </a:lnR>
                    <a:lnT w="12700">
                      <a:solidFill>
                        <a:srgbClr val="000000"/>
                      </a:solidFill>
                      <a:round/>
                    </a:lnT>
                    <a:lnB w="12700">
                      <a:solidFill>
                        <a:srgbClr val="000000"/>
                      </a:solidFill>
                      <a:round/>
                    </a:lnB>
                    <a:solidFill>
                      <a:srgbClr val="C3D69B"/>
                    </a:solidFill>
                  </a:tcPr>
                </a:tc>
              </a:tr>
            </a:tbl>
          </a:graphicData>
        </a:graphic>
      </p:graphicFrame>
      <p:sp>
        <p:nvSpPr>
          <p:cNvPr id="4" name="Marcador de número de diapositiva 3"/>
          <p:cNvSpPr>
            <a:spLocks noGrp="1"/>
          </p:cNvSpPr>
          <p:nvPr>
            <p:ph type="sldNum" sz="quarter" idx="12"/>
          </p:nvPr>
        </p:nvSpPr>
        <p:spPr/>
        <p:txBody>
          <a:bodyPr/>
          <a:lstStyle/>
          <a:p>
            <a:fld id="{CFF61A1D-E0B1-4E79-BB29-36F99DE351C4}" type="slidenum">
              <a:rPr lang="en-US" smtClean="0">
                <a:latin typeface="Lucida Sans Unicode"/>
                <a:cs typeface="Lucida Sans Unicode"/>
              </a:rPr>
              <a:pPr/>
              <a:t>6</a:t>
            </a:fld>
            <a:endParaRPr lang="en-US">
              <a:latin typeface="Lucida Sans Unicode"/>
              <a:cs typeface="Lucida Sans Unicode"/>
            </a:endParaRPr>
          </a:p>
        </p:txBody>
      </p:sp>
      <p:sp>
        <p:nvSpPr>
          <p:cNvPr id="13" name="Shape 224"/>
          <p:cNvSpPr/>
          <p:nvPr/>
        </p:nvSpPr>
        <p:spPr>
          <a:xfrm>
            <a:off x="323528" y="915202"/>
            <a:ext cx="3917385" cy="7078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r>
              <a:rPr lang="es-MX" sz="2000" b="1" dirty="0" smtClean="0">
                <a:latin typeface="Lucida Sans Unicode"/>
                <a:ea typeface="Times New Roman"/>
                <a:cs typeface="Lucida Sans Unicode"/>
                <a:sym typeface="Times New Roman"/>
              </a:rPr>
              <a:t>Gases de Efecto Invernadero </a:t>
            </a:r>
          </a:p>
          <a:p>
            <a:pPr lvl="0"/>
            <a:r>
              <a:rPr lang="es-MX" sz="2000" b="1" dirty="0" smtClean="0">
                <a:latin typeface="Lucida Sans Unicode"/>
                <a:ea typeface="Times New Roman"/>
                <a:cs typeface="Lucida Sans Unicode"/>
                <a:sym typeface="Times New Roman"/>
              </a:rPr>
              <a:t>Meta de Mitigación</a:t>
            </a:r>
            <a:endParaRPr b="1" dirty="0">
              <a:latin typeface="Lucida Sans Unicode"/>
              <a:ea typeface="Times New Roman"/>
              <a:cs typeface="Lucida Sans Unicode"/>
              <a:sym typeface="Times New Roman"/>
            </a:endParaRPr>
          </a:p>
        </p:txBody>
      </p:sp>
      <p:sp>
        <p:nvSpPr>
          <p:cNvPr id="15" name="Shape 225"/>
          <p:cNvSpPr/>
          <p:nvPr/>
        </p:nvSpPr>
        <p:spPr>
          <a:xfrm>
            <a:off x="2051720" y="1772816"/>
            <a:ext cx="1250530" cy="8309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p>
            <a:pPr lvl="0"/>
            <a:r>
              <a:rPr sz="5400" b="1" dirty="0">
                <a:solidFill>
                  <a:srgbClr val="008000"/>
                </a:solidFill>
                <a:latin typeface="+mj-lt"/>
                <a:ea typeface="Times New Roman"/>
                <a:cs typeface="Lucida Sans Unicode"/>
                <a:sym typeface="Times New Roman"/>
              </a:rPr>
              <a:t>-22</a:t>
            </a:r>
            <a:r>
              <a:rPr sz="5400" b="1" baseline="30000" dirty="0">
                <a:solidFill>
                  <a:srgbClr val="008000"/>
                </a:solidFill>
                <a:latin typeface="+mj-lt"/>
                <a:ea typeface="Times New Roman"/>
                <a:cs typeface="Lucida Sans Unicode"/>
                <a:sym typeface="Times New Roman"/>
              </a:rPr>
              <a:t>%</a:t>
            </a:r>
          </a:p>
        </p:txBody>
      </p:sp>
      <p:pic>
        <p:nvPicPr>
          <p:cNvPr id="16" name="Imagen 15" descr="gei.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0472" y="784033"/>
            <a:ext cx="792088" cy="792088"/>
          </a:xfrm>
          <a:prstGeom prst="rect">
            <a:avLst/>
          </a:prstGeom>
        </p:spPr>
      </p:pic>
      <p:sp>
        <p:nvSpPr>
          <p:cNvPr id="6" name="TextBox 5"/>
          <p:cNvSpPr txBox="1"/>
          <p:nvPr/>
        </p:nvSpPr>
        <p:spPr>
          <a:xfrm>
            <a:off x="107504" y="127753"/>
            <a:ext cx="6301680" cy="400110"/>
          </a:xfrm>
          <a:prstGeom prst="rect">
            <a:avLst/>
          </a:prstGeom>
          <a:noFill/>
        </p:spPr>
        <p:txBody>
          <a:bodyPr wrap="square" rtlCol="0">
            <a:spAutoFit/>
          </a:bodyPr>
          <a:lstStyle>
            <a:defPPr>
              <a:defRPr lang="es-MX"/>
            </a:defPPr>
            <a:lvl1pPr>
              <a:defRPr sz="2000" b="1">
                <a:solidFill>
                  <a:srgbClr val="7F7F8F"/>
                </a:solidFill>
                <a:latin typeface="+mj-lt"/>
                <a:ea typeface="+mj-ea"/>
                <a:cs typeface="Times New Roman" pitchFamily="18" charset="0"/>
              </a:defRPr>
            </a:lvl1pPr>
          </a:lstStyle>
          <a:p>
            <a:r>
              <a:rPr lang="en-US" dirty="0" smtClean="0">
                <a:solidFill>
                  <a:schemeClr val="tx1"/>
                </a:solidFill>
              </a:rPr>
              <a:t> México ¿A </a:t>
            </a:r>
            <a:r>
              <a:rPr lang="en-US" dirty="0" err="1">
                <a:solidFill>
                  <a:schemeClr val="tx1"/>
                </a:solidFill>
              </a:rPr>
              <a:t>qué</a:t>
            </a:r>
            <a:r>
              <a:rPr lang="en-US" dirty="0">
                <a:solidFill>
                  <a:schemeClr val="tx1"/>
                </a:solidFill>
              </a:rPr>
              <a:t> </a:t>
            </a:r>
            <a:r>
              <a:rPr lang="en-US" dirty="0" smtClean="0">
                <a:solidFill>
                  <a:schemeClr val="tx1"/>
                </a:solidFill>
              </a:rPr>
              <a:t>se </a:t>
            </a:r>
            <a:r>
              <a:rPr lang="en-US" dirty="0" err="1" smtClean="0">
                <a:solidFill>
                  <a:schemeClr val="tx1"/>
                </a:solidFill>
              </a:rPr>
              <a:t>comprometió</a:t>
            </a:r>
            <a:r>
              <a:rPr lang="en-US" dirty="0" smtClean="0">
                <a:solidFill>
                  <a:schemeClr val="tx1"/>
                </a:solidFill>
              </a:rPr>
              <a:t>?</a:t>
            </a:r>
            <a:endParaRPr lang="en-US" dirty="0">
              <a:solidFill>
                <a:schemeClr val="tx1"/>
              </a:solidFill>
            </a:endParaRPr>
          </a:p>
        </p:txBody>
      </p:sp>
      <p:sp>
        <p:nvSpPr>
          <p:cNvPr id="2" name="Flecha derecha 1"/>
          <p:cNvSpPr/>
          <p:nvPr/>
        </p:nvSpPr>
        <p:spPr>
          <a:xfrm>
            <a:off x="107504" y="5373216"/>
            <a:ext cx="648072" cy="576064"/>
          </a:xfrm>
          <a:prstGeom prst="rightArrow">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FFFF00"/>
              </a:solidFill>
            </a:endParaRPr>
          </a:p>
        </p:txBody>
      </p:sp>
      <p:sp>
        <p:nvSpPr>
          <p:cNvPr id="3" name="Rectangle 2"/>
          <p:cNvSpPr/>
          <p:nvPr/>
        </p:nvSpPr>
        <p:spPr>
          <a:xfrm>
            <a:off x="611560" y="6468439"/>
            <a:ext cx="5797624" cy="215444"/>
          </a:xfrm>
          <a:prstGeom prst="rect">
            <a:avLst/>
          </a:prstGeom>
        </p:spPr>
        <p:txBody>
          <a:bodyPr wrap="square">
            <a:spAutoFit/>
          </a:bodyPr>
          <a:lstStyle/>
          <a:p>
            <a:r>
              <a:rPr lang="es-ES" sz="800" dirty="0" smtClean="0"/>
              <a:t>Fuente: SEMARNAT</a:t>
            </a:r>
            <a:r>
              <a:rPr lang="es-ES" sz="800" dirty="0"/>
              <a:t>. (2015). Compromisos de Mitigación y Adaptación ante el Cambio Climático 2020-2030</a:t>
            </a:r>
            <a:endParaRPr lang="en-US" sz="800" dirty="0"/>
          </a:p>
        </p:txBody>
      </p:sp>
    </p:spTree>
    <p:extLst>
      <p:ext uri="{BB962C8B-B14F-4D97-AF65-F5344CB8AC3E}">
        <p14:creationId xmlns:p14="http://schemas.microsoft.com/office/powerpoint/2010/main" val="133321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Agrupar 49"/>
          <p:cNvGrpSpPr/>
          <p:nvPr/>
        </p:nvGrpSpPr>
        <p:grpSpPr>
          <a:xfrm>
            <a:off x="326516" y="1063399"/>
            <a:ext cx="8493956" cy="4582071"/>
            <a:chOff x="326516" y="849041"/>
            <a:chExt cx="8783960" cy="4796429"/>
          </a:xfrm>
        </p:grpSpPr>
        <p:pic>
          <p:nvPicPr>
            <p:cNvPr id="9" name="Imagen 8" descr="indc1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16" y="849041"/>
              <a:ext cx="8783960" cy="4796429"/>
            </a:xfrm>
            <a:prstGeom prst="rect">
              <a:avLst/>
            </a:prstGeom>
          </p:spPr>
        </p:pic>
        <p:grpSp>
          <p:nvGrpSpPr>
            <p:cNvPr id="47" name="Agrupar 46"/>
            <p:cNvGrpSpPr/>
            <p:nvPr/>
          </p:nvGrpSpPr>
          <p:grpSpPr>
            <a:xfrm>
              <a:off x="1835696" y="1844824"/>
              <a:ext cx="6120680" cy="2016224"/>
              <a:chOff x="2195736" y="1628800"/>
              <a:chExt cx="6120680" cy="2016224"/>
            </a:xfrm>
          </p:grpSpPr>
          <p:cxnSp>
            <p:nvCxnSpPr>
              <p:cNvPr id="5" name="Conector recto 4"/>
              <p:cNvCxnSpPr/>
              <p:nvPr/>
            </p:nvCxnSpPr>
            <p:spPr>
              <a:xfrm flipV="1">
                <a:off x="2195736" y="1628800"/>
                <a:ext cx="5760640" cy="2016224"/>
              </a:xfrm>
              <a:prstGeom prst="line">
                <a:avLst/>
              </a:prstGeom>
            </p:spPr>
            <p:style>
              <a:lnRef idx="3">
                <a:schemeClr val="accent2"/>
              </a:lnRef>
              <a:fillRef idx="0">
                <a:schemeClr val="accent2"/>
              </a:fillRef>
              <a:effectRef idx="2">
                <a:schemeClr val="accent2"/>
              </a:effectRef>
              <a:fontRef idx="minor">
                <a:schemeClr val="tx1"/>
              </a:fontRef>
            </p:style>
          </p:cxnSp>
          <p:sp>
            <p:nvSpPr>
              <p:cNvPr id="6" name="Forma libre 5"/>
              <p:cNvSpPr/>
              <p:nvPr/>
            </p:nvSpPr>
            <p:spPr>
              <a:xfrm>
                <a:off x="2195736" y="2636912"/>
                <a:ext cx="6120680" cy="1008112"/>
              </a:xfrm>
              <a:custGeom>
                <a:avLst/>
                <a:gdLst>
                  <a:gd name="connsiteX0" fmla="*/ 0 w 5539619"/>
                  <a:gd name="connsiteY0" fmla="*/ 877864 h 877864"/>
                  <a:gd name="connsiteX1" fmla="*/ 3870476 w 5539619"/>
                  <a:gd name="connsiteY1" fmla="*/ 7006 h 877864"/>
                  <a:gd name="connsiteX2" fmla="*/ 5539619 w 5539619"/>
                  <a:gd name="connsiteY2" fmla="*/ 539197 h 877864"/>
                </a:gdLst>
                <a:ahLst/>
                <a:cxnLst>
                  <a:cxn ang="0">
                    <a:pos x="connsiteX0" y="connsiteY0"/>
                  </a:cxn>
                  <a:cxn ang="0">
                    <a:pos x="connsiteX1" y="connsiteY1"/>
                  </a:cxn>
                  <a:cxn ang="0">
                    <a:pos x="connsiteX2" y="connsiteY2"/>
                  </a:cxn>
                </a:cxnLst>
                <a:rect l="l" t="t" r="r" b="b"/>
                <a:pathLst>
                  <a:path w="5539619" h="877864">
                    <a:moveTo>
                      <a:pt x="0" y="877864"/>
                    </a:moveTo>
                    <a:cubicBezTo>
                      <a:pt x="1473603" y="470657"/>
                      <a:pt x="2947206" y="63450"/>
                      <a:pt x="3870476" y="7006"/>
                    </a:cubicBezTo>
                    <a:cubicBezTo>
                      <a:pt x="4793746" y="-49438"/>
                      <a:pt x="5166682" y="244879"/>
                      <a:pt x="5539619" y="539197"/>
                    </a:cubicBezTo>
                  </a:path>
                </a:pathLst>
              </a:custGeom>
              <a:ln>
                <a:solidFill>
                  <a:srgbClr val="00800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S"/>
              </a:p>
            </p:txBody>
          </p:sp>
        </p:grpSp>
      </p:grpSp>
      <p:sp>
        <p:nvSpPr>
          <p:cNvPr id="7" name="CuadroTexto 6"/>
          <p:cNvSpPr txBox="1"/>
          <p:nvPr/>
        </p:nvSpPr>
        <p:spPr>
          <a:xfrm>
            <a:off x="7308304" y="1434262"/>
            <a:ext cx="496650" cy="338554"/>
          </a:xfrm>
          <a:prstGeom prst="rect">
            <a:avLst/>
          </a:prstGeom>
          <a:noFill/>
        </p:spPr>
        <p:txBody>
          <a:bodyPr wrap="none" rtlCol="0">
            <a:spAutoFit/>
          </a:bodyPr>
          <a:lstStyle/>
          <a:p>
            <a:r>
              <a:rPr lang="es-MX" sz="1600" b="1" dirty="0" smtClean="0"/>
              <a:t>973</a:t>
            </a:r>
            <a:endParaRPr lang="es-MX" sz="1600" b="1" dirty="0"/>
          </a:p>
        </p:txBody>
      </p:sp>
      <p:sp>
        <p:nvSpPr>
          <p:cNvPr id="8" name="CuadroTexto 7"/>
          <p:cNvSpPr txBox="1"/>
          <p:nvPr/>
        </p:nvSpPr>
        <p:spPr>
          <a:xfrm>
            <a:off x="7668344" y="3429000"/>
            <a:ext cx="496650" cy="338554"/>
          </a:xfrm>
          <a:prstGeom prst="rect">
            <a:avLst/>
          </a:prstGeom>
          <a:noFill/>
        </p:spPr>
        <p:txBody>
          <a:bodyPr wrap="none" rtlCol="0">
            <a:spAutoFit/>
          </a:bodyPr>
          <a:lstStyle/>
          <a:p>
            <a:r>
              <a:rPr lang="es-MX" sz="1600" b="1" dirty="0" smtClean="0"/>
              <a:t>762</a:t>
            </a:r>
            <a:endParaRPr lang="es-MX" sz="1600" b="1" dirty="0"/>
          </a:p>
        </p:txBody>
      </p:sp>
      <p:grpSp>
        <p:nvGrpSpPr>
          <p:cNvPr id="44" name="Agrupar 43"/>
          <p:cNvGrpSpPr/>
          <p:nvPr/>
        </p:nvGrpSpPr>
        <p:grpSpPr>
          <a:xfrm>
            <a:off x="5215088" y="5586965"/>
            <a:ext cx="2012420" cy="910841"/>
            <a:chOff x="2483768" y="5301208"/>
            <a:chExt cx="2255870" cy="1357119"/>
          </a:xfrm>
        </p:grpSpPr>
        <p:grpSp>
          <p:nvGrpSpPr>
            <p:cNvPr id="10" name="Grupo 11"/>
            <p:cNvGrpSpPr/>
            <p:nvPr/>
          </p:nvGrpSpPr>
          <p:grpSpPr>
            <a:xfrm>
              <a:off x="2483768" y="6381328"/>
              <a:ext cx="2255870" cy="276999"/>
              <a:chOff x="1187624" y="5935414"/>
              <a:chExt cx="2255870" cy="276999"/>
            </a:xfrm>
          </p:grpSpPr>
          <p:sp>
            <p:nvSpPr>
              <p:cNvPr id="11" name="Elipse 10"/>
              <p:cNvSpPr/>
              <p:nvPr/>
            </p:nvSpPr>
            <p:spPr>
              <a:xfrm>
                <a:off x="1187624" y="5960569"/>
                <a:ext cx="180000" cy="181535"/>
              </a:xfrm>
              <a:prstGeom prst="ellipse">
                <a:avLst/>
              </a:prstGeom>
              <a:solidFill>
                <a:srgbClr val="307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2" name="CuadroTexto 11"/>
              <p:cNvSpPr txBox="1"/>
              <p:nvPr/>
            </p:nvSpPr>
            <p:spPr>
              <a:xfrm>
                <a:off x="1311179" y="5935414"/>
                <a:ext cx="2132315" cy="276999"/>
              </a:xfrm>
              <a:prstGeom prst="rect">
                <a:avLst/>
              </a:prstGeom>
              <a:noFill/>
            </p:spPr>
            <p:txBody>
              <a:bodyPr wrap="none" rtlCol="0">
                <a:spAutoFit/>
              </a:bodyPr>
              <a:lstStyle/>
              <a:p>
                <a:r>
                  <a:rPr lang="es-MX" sz="1200" dirty="0" smtClean="0">
                    <a:latin typeface="Lucida Sans Unicode" panose="020B0602030504020204" pitchFamily="34" charset="0"/>
                    <a:cs typeface="Lucida Sans Unicode" panose="020B0602030504020204" pitchFamily="34" charset="0"/>
                  </a:rPr>
                  <a:t>Uso de suelo y silvicultura</a:t>
                </a:r>
                <a:endParaRPr lang="es-MX" sz="1200" dirty="0">
                  <a:latin typeface="Lucida Sans Unicode" panose="020B0602030504020204" pitchFamily="34" charset="0"/>
                  <a:cs typeface="Lucida Sans Unicode" panose="020B0602030504020204" pitchFamily="34" charset="0"/>
                </a:endParaRPr>
              </a:p>
            </p:txBody>
          </p:sp>
        </p:grpSp>
        <p:grpSp>
          <p:nvGrpSpPr>
            <p:cNvPr id="13" name="Grupo 12"/>
            <p:cNvGrpSpPr/>
            <p:nvPr/>
          </p:nvGrpSpPr>
          <p:grpSpPr>
            <a:xfrm>
              <a:off x="2483768" y="6021288"/>
              <a:ext cx="979880" cy="276999"/>
              <a:chOff x="1187624" y="5935414"/>
              <a:chExt cx="979880" cy="276999"/>
            </a:xfrm>
          </p:grpSpPr>
          <p:sp>
            <p:nvSpPr>
              <p:cNvPr id="14" name="Elipse 13"/>
              <p:cNvSpPr/>
              <p:nvPr/>
            </p:nvSpPr>
            <p:spPr>
              <a:xfrm>
                <a:off x="1187624" y="5960569"/>
                <a:ext cx="180000" cy="181535"/>
              </a:xfrm>
              <a:prstGeom prst="ellipse">
                <a:avLst/>
              </a:prstGeom>
              <a:solidFill>
                <a:srgbClr val="BDBE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5" name="CuadroTexto 14"/>
              <p:cNvSpPr txBox="1"/>
              <p:nvPr/>
            </p:nvSpPr>
            <p:spPr>
              <a:xfrm>
                <a:off x="1311179" y="5935414"/>
                <a:ext cx="856325" cy="276999"/>
              </a:xfrm>
              <a:prstGeom prst="rect">
                <a:avLst/>
              </a:prstGeom>
              <a:noFill/>
            </p:spPr>
            <p:txBody>
              <a:bodyPr wrap="none" rtlCol="0">
                <a:spAutoFit/>
              </a:bodyPr>
              <a:lstStyle/>
              <a:p>
                <a:r>
                  <a:rPr lang="es-MX" sz="1200" dirty="0" smtClean="0">
                    <a:latin typeface="Lucida Sans Unicode" panose="020B0602030504020204" pitchFamily="34" charset="0"/>
                    <a:cs typeface="Lucida Sans Unicode" panose="020B0602030504020204" pitchFamily="34" charset="0"/>
                  </a:rPr>
                  <a:t>Residuos</a:t>
                </a:r>
                <a:endParaRPr lang="es-MX" sz="1200" dirty="0">
                  <a:latin typeface="Lucida Sans Unicode" panose="020B0602030504020204" pitchFamily="34" charset="0"/>
                  <a:cs typeface="Lucida Sans Unicode" panose="020B0602030504020204" pitchFamily="34" charset="0"/>
                </a:endParaRPr>
              </a:p>
            </p:txBody>
          </p:sp>
        </p:grpSp>
        <p:grpSp>
          <p:nvGrpSpPr>
            <p:cNvPr id="16" name="Grupo 15"/>
            <p:cNvGrpSpPr/>
            <p:nvPr/>
          </p:nvGrpSpPr>
          <p:grpSpPr>
            <a:xfrm>
              <a:off x="2483768" y="5661248"/>
              <a:ext cx="2050686" cy="276999"/>
              <a:chOff x="1187624" y="5935414"/>
              <a:chExt cx="2050686" cy="276999"/>
            </a:xfrm>
          </p:grpSpPr>
          <p:sp>
            <p:nvSpPr>
              <p:cNvPr id="17" name="Elipse 16"/>
              <p:cNvSpPr/>
              <p:nvPr/>
            </p:nvSpPr>
            <p:spPr>
              <a:xfrm>
                <a:off x="1187624" y="5960569"/>
                <a:ext cx="180000" cy="181535"/>
              </a:xfrm>
              <a:prstGeom prst="ellipse">
                <a:avLst/>
              </a:prstGeom>
              <a:solidFill>
                <a:srgbClr val="6364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8" name="CuadroTexto 17"/>
              <p:cNvSpPr txBox="1"/>
              <p:nvPr/>
            </p:nvSpPr>
            <p:spPr>
              <a:xfrm>
                <a:off x="1311179" y="5935414"/>
                <a:ext cx="1927131" cy="276999"/>
              </a:xfrm>
              <a:prstGeom prst="rect">
                <a:avLst/>
              </a:prstGeom>
              <a:noFill/>
            </p:spPr>
            <p:txBody>
              <a:bodyPr wrap="none" rtlCol="0">
                <a:spAutoFit/>
              </a:bodyPr>
              <a:lstStyle/>
              <a:p>
                <a:r>
                  <a:rPr lang="es-MX" sz="1200" dirty="0" smtClean="0">
                    <a:latin typeface="Lucida Sans Unicode" panose="020B0602030504020204" pitchFamily="34" charset="0"/>
                    <a:cs typeface="Lucida Sans Unicode" panose="020B0602030504020204" pitchFamily="34" charset="0"/>
                  </a:rPr>
                  <a:t>Agricultura y ganadería</a:t>
                </a:r>
                <a:endParaRPr lang="es-MX" sz="1200" dirty="0">
                  <a:latin typeface="Lucida Sans Unicode" panose="020B0602030504020204" pitchFamily="34" charset="0"/>
                  <a:cs typeface="Lucida Sans Unicode" panose="020B0602030504020204" pitchFamily="34" charset="0"/>
                </a:endParaRPr>
              </a:p>
            </p:txBody>
          </p:sp>
        </p:grpSp>
        <p:grpSp>
          <p:nvGrpSpPr>
            <p:cNvPr id="19" name="Grupo 18"/>
            <p:cNvGrpSpPr/>
            <p:nvPr/>
          </p:nvGrpSpPr>
          <p:grpSpPr>
            <a:xfrm>
              <a:off x="2483768" y="5301208"/>
              <a:ext cx="1883973" cy="276999"/>
              <a:chOff x="1187624" y="5935414"/>
              <a:chExt cx="1883973" cy="276999"/>
            </a:xfrm>
          </p:grpSpPr>
          <p:sp>
            <p:nvSpPr>
              <p:cNvPr id="20" name="Elipse 19"/>
              <p:cNvSpPr/>
              <p:nvPr/>
            </p:nvSpPr>
            <p:spPr>
              <a:xfrm>
                <a:off x="1187624" y="5960569"/>
                <a:ext cx="180000" cy="181535"/>
              </a:xfrm>
              <a:prstGeom prst="ellipse">
                <a:avLst/>
              </a:prstGeom>
              <a:solidFill>
                <a:srgbClr val="C33B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1" name="CuadroTexto 20"/>
              <p:cNvSpPr txBox="1"/>
              <p:nvPr/>
            </p:nvSpPr>
            <p:spPr>
              <a:xfrm>
                <a:off x="1311179" y="5935414"/>
                <a:ext cx="1760418" cy="276999"/>
              </a:xfrm>
              <a:prstGeom prst="rect">
                <a:avLst/>
              </a:prstGeom>
              <a:noFill/>
            </p:spPr>
            <p:txBody>
              <a:bodyPr wrap="none" rtlCol="0">
                <a:spAutoFit/>
              </a:bodyPr>
              <a:lstStyle/>
              <a:p>
                <a:r>
                  <a:rPr lang="es-MX" sz="1200" dirty="0" smtClean="0">
                    <a:latin typeface="Lucida Sans Unicode" panose="020B0602030504020204" pitchFamily="34" charset="0"/>
                    <a:cs typeface="Lucida Sans Unicode" panose="020B0602030504020204" pitchFamily="34" charset="0"/>
                  </a:rPr>
                  <a:t>Procesos industriales</a:t>
                </a:r>
                <a:endParaRPr lang="es-MX" sz="1200" dirty="0">
                  <a:latin typeface="Lucida Sans Unicode" panose="020B0602030504020204" pitchFamily="34" charset="0"/>
                  <a:cs typeface="Lucida Sans Unicode" panose="020B0602030504020204" pitchFamily="34" charset="0"/>
                </a:endParaRPr>
              </a:p>
            </p:txBody>
          </p:sp>
        </p:grpSp>
      </p:grpSp>
      <p:grpSp>
        <p:nvGrpSpPr>
          <p:cNvPr id="3" name="Agrupar 2"/>
          <p:cNvGrpSpPr/>
          <p:nvPr/>
        </p:nvGrpSpPr>
        <p:grpSpPr>
          <a:xfrm>
            <a:off x="2354258" y="5622272"/>
            <a:ext cx="1872208" cy="896485"/>
            <a:chOff x="1691680" y="3717032"/>
            <a:chExt cx="2039464" cy="1357119"/>
          </a:xfrm>
        </p:grpSpPr>
        <p:grpSp>
          <p:nvGrpSpPr>
            <p:cNvPr id="22" name="Grupo 21"/>
            <p:cNvGrpSpPr/>
            <p:nvPr/>
          </p:nvGrpSpPr>
          <p:grpSpPr>
            <a:xfrm>
              <a:off x="1691680" y="4797152"/>
              <a:ext cx="1353379" cy="276999"/>
              <a:chOff x="1187624" y="5935414"/>
              <a:chExt cx="1353379" cy="276999"/>
            </a:xfrm>
          </p:grpSpPr>
          <p:sp>
            <p:nvSpPr>
              <p:cNvPr id="23" name="Elipse 22"/>
              <p:cNvSpPr/>
              <p:nvPr/>
            </p:nvSpPr>
            <p:spPr>
              <a:xfrm>
                <a:off x="1187624" y="5960569"/>
                <a:ext cx="180000" cy="181535"/>
              </a:xfrm>
              <a:prstGeom prst="ellipse">
                <a:avLst/>
              </a:prstGeom>
              <a:solidFill>
                <a:srgbClr val="AEC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4" name="CuadroTexto 23"/>
              <p:cNvSpPr txBox="1"/>
              <p:nvPr/>
            </p:nvSpPr>
            <p:spPr>
              <a:xfrm>
                <a:off x="1311179" y="5935414"/>
                <a:ext cx="1229824" cy="276999"/>
              </a:xfrm>
              <a:prstGeom prst="rect">
                <a:avLst/>
              </a:prstGeom>
              <a:noFill/>
            </p:spPr>
            <p:txBody>
              <a:bodyPr wrap="none" rtlCol="0">
                <a:spAutoFit/>
              </a:bodyPr>
              <a:lstStyle/>
              <a:p>
                <a:r>
                  <a:rPr lang="es-MX" sz="1200" dirty="0" smtClean="0">
                    <a:latin typeface="Lucida Sans Unicode" panose="020B0602030504020204" pitchFamily="34" charset="0"/>
                    <a:cs typeface="Lucida Sans Unicode" panose="020B0602030504020204" pitchFamily="34" charset="0"/>
                  </a:rPr>
                  <a:t>Petróleo y gas</a:t>
                </a:r>
                <a:endParaRPr lang="es-MX" sz="1200" dirty="0">
                  <a:latin typeface="Lucida Sans Unicode" panose="020B0602030504020204" pitchFamily="34" charset="0"/>
                  <a:cs typeface="Lucida Sans Unicode" panose="020B0602030504020204" pitchFamily="34" charset="0"/>
                </a:endParaRPr>
              </a:p>
            </p:txBody>
          </p:sp>
        </p:grpSp>
        <p:grpSp>
          <p:nvGrpSpPr>
            <p:cNvPr id="25" name="Grupo 24"/>
            <p:cNvGrpSpPr/>
            <p:nvPr/>
          </p:nvGrpSpPr>
          <p:grpSpPr>
            <a:xfrm>
              <a:off x="1691680" y="4437112"/>
              <a:ext cx="2039464" cy="276999"/>
              <a:chOff x="1187624" y="5935414"/>
              <a:chExt cx="2039464" cy="276999"/>
            </a:xfrm>
          </p:grpSpPr>
          <p:sp>
            <p:nvSpPr>
              <p:cNvPr id="26" name="Elipse 25"/>
              <p:cNvSpPr/>
              <p:nvPr/>
            </p:nvSpPr>
            <p:spPr>
              <a:xfrm>
                <a:off x="1187624" y="5960569"/>
                <a:ext cx="180000" cy="181535"/>
              </a:xfrm>
              <a:prstGeom prst="ellipse">
                <a:avLst/>
              </a:prstGeom>
              <a:solidFill>
                <a:srgbClr val="18141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7" name="CuadroTexto 26"/>
              <p:cNvSpPr txBox="1"/>
              <p:nvPr/>
            </p:nvSpPr>
            <p:spPr>
              <a:xfrm>
                <a:off x="1311179" y="5935414"/>
                <a:ext cx="1915909" cy="276999"/>
              </a:xfrm>
              <a:prstGeom prst="rect">
                <a:avLst/>
              </a:prstGeom>
              <a:noFill/>
            </p:spPr>
            <p:txBody>
              <a:bodyPr wrap="none" rtlCol="0">
                <a:spAutoFit/>
              </a:bodyPr>
              <a:lstStyle/>
              <a:p>
                <a:r>
                  <a:rPr lang="es-MX" sz="1200" dirty="0" smtClean="0">
                    <a:latin typeface="Lucida Sans Unicode" panose="020B0602030504020204" pitchFamily="34" charset="0"/>
                    <a:cs typeface="Lucida Sans Unicode" panose="020B0602030504020204" pitchFamily="34" charset="0"/>
                  </a:rPr>
                  <a:t>Residencial y comercial</a:t>
                </a:r>
                <a:endParaRPr lang="es-MX" sz="1200" dirty="0">
                  <a:latin typeface="Lucida Sans Unicode" panose="020B0602030504020204" pitchFamily="34" charset="0"/>
                  <a:cs typeface="Lucida Sans Unicode" panose="020B0602030504020204" pitchFamily="34" charset="0"/>
                </a:endParaRPr>
              </a:p>
            </p:txBody>
          </p:sp>
        </p:grpSp>
        <p:grpSp>
          <p:nvGrpSpPr>
            <p:cNvPr id="28" name="Grupo 27"/>
            <p:cNvGrpSpPr/>
            <p:nvPr/>
          </p:nvGrpSpPr>
          <p:grpSpPr>
            <a:xfrm>
              <a:off x="1691680" y="4077072"/>
              <a:ext cx="1816647" cy="276999"/>
              <a:chOff x="1187624" y="5935414"/>
              <a:chExt cx="1816647" cy="276999"/>
            </a:xfrm>
          </p:grpSpPr>
          <p:sp>
            <p:nvSpPr>
              <p:cNvPr id="29" name="Elipse 28"/>
              <p:cNvSpPr/>
              <p:nvPr/>
            </p:nvSpPr>
            <p:spPr>
              <a:xfrm>
                <a:off x="1187624" y="5960569"/>
                <a:ext cx="180000" cy="181535"/>
              </a:xfrm>
              <a:prstGeom prst="ellipse">
                <a:avLst/>
              </a:prstGeom>
              <a:solidFill>
                <a:srgbClr val="F7AE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0" name="CuadroTexto 29"/>
              <p:cNvSpPr txBox="1"/>
              <p:nvPr/>
            </p:nvSpPr>
            <p:spPr>
              <a:xfrm>
                <a:off x="1311179" y="5935414"/>
                <a:ext cx="1693092" cy="276999"/>
              </a:xfrm>
              <a:prstGeom prst="rect">
                <a:avLst/>
              </a:prstGeom>
              <a:noFill/>
            </p:spPr>
            <p:txBody>
              <a:bodyPr wrap="none" rtlCol="0">
                <a:spAutoFit/>
              </a:bodyPr>
              <a:lstStyle/>
              <a:p>
                <a:r>
                  <a:rPr lang="es-MX" sz="1200" dirty="0" smtClean="0">
                    <a:latin typeface="Lucida Sans Unicode" panose="020B0602030504020204" pitchFamily="34" charset="0"/>
                    <a:cs typeface="Lucida Sans Unicode" panose="020B0602030504020204" pitchFamily="34" charset="0"/>
                  </a:rPr>
                  <a:t>Generación eléctrica</a:t>
                </a:r>
                <a:endParaRPr lang="es-MX" sz="1200" dirty="0">
                  <a:latin typeface="Lucida Sans Unicode" panose="020B0602030504020204" pitchFamily="34" charset="0"/>
                  <a:cs typeface="Lucida Sans Unicode" panose="020B0602030504020204" pitchFamily="34" charset="0"/>
                </a:endParaRPr>
              </a:p>
            </p:txBody>
          </p:sp>
        </p:grpSp>
        <p:grpSp>
          <p:nvGrpSpPr>
            <p:cNvPr id="31" name="Grupo 30"/>
            <p:cNvGrpSpPr/>
            <p:nvPr/>
          </p:nvGrpSpPr>
          <p:grpSpPr>
            <a:xfrm>
              <a:off x="1691680" y="3717032"/>
              <a:ext cx="1124150" cy="276999"/>
              <a:chOff x="1187624" y="5935414"/>
              <a:chExt cx="1124150" cy="276999"/>
            </a:xfrm>
          </p:grpSpPr>
          <p:sp>
            <p:nvSpPr>
              <p:cNvPr id="32" name="Elipse 31"/>
              <p:cNvSpPr/>
              <p:nvPr/>
            </p:nvSpPr>
            <p:spPr>
              <a:xfrm>
                <a:off x="1187624" y="5960569"/>
                <a:ext cx="180000" cy="181535"/>
              </a:xfrm>
              <a:prstGeom prst="ellipse">
                <a:avLst/>
              </a:prstGeom>
              <a:solidFill>
                <a:srgbClr val="9C6B5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3" name="CuadroTexto 32"/>
              <p:cNvSpPr txBox="1"/>
              <p:nvPr/>
            </p:nvSpPr>
            <p:spPr>
              <a:xfrm>
                <a:off x="1311179" y="5935414"/>
                <a:ext cx="1000595" cy="276999"/>
              </a:xfrm>
              <a:prstGeom prst="rect">
                <a:avLst/>
              </a:prstGeom>
              <a:noFill/>
            </p:spPr>
            <p:txBody>
              <a:bodyPr wrap="none" rtlCol="0">
                <a:spAutoFit/>
              </a:bodyPr>
              <a:lstStyle/>
              <a:p>
                <a:r>
                  <a:rPr lang="es-MX" sz="1200" dirty="0" smtClean="0">
                    <a:latin typeface="Lucida Sans Unicode" panose="020B0602030504020204" pitchFamily="34" charset="0"/>
                    <a:cs typeface="Lucida Sans Unicode" panose="020B0602030504020204" pitchFamily="34" charset="0"/>
                  </a:rPr>
                  <a:t>Transporte</a:t>
                </a:r>
                <a:endParaRPr lang="es-MX" sz="1200" dirty="0">
                  <a:latin typeface="Lucida Sans Unicode" panose="020B0602030504020204" pitchFamily="34" charset="0"/>
                  <a:cs typeface="Lucida Sans Unicode" panose="020B0602030504020204" pitchFamily="34" charset="0"/>
                </a:endParaRPr>
              </a:p>
            </p:txBody>
          </p:sp>
        </p:grpSp>
      </p:grpSp>
      <p:grpSp>
        <p:nvGrpSpPr>
          <p:cNvPr id="43" name="Agrupar 42"/>
          <p:cNvGrpSpPr/>
          <p:nvPr/>
        </p:nvGrpSpPr>
        <p:grpSpPr>
          <a:xfrm>
            <a:off x="7164288" y="1844824"/>
            <a:ext cx="1403648" cy="1577935"/>
            <a:chOff x="7776864" y="1758415"/>
            <a:chExt cx="1403648" cy="1909301"/>
          </a:xfrm>
        </p:grpSpPr>
        <p:sp>
          <p:nvSpPr>
            <p:cNvPr id="35" name="Rectángulo redondeado 34"/>
            <p:cNvSpPr/>
            <p:nvPr/>
          </p:nvSpPr>
          <p:spPr>
            <a:xfrm>
              <a:off x="8100392" y="1758415"/>
              <a:ext cx="720080" cy="316835"/>
            </a:xfrm>
            <a:prstGeom prst="roundRect">
              <a:avLst/>
            </a:prstGeom>
            <a:solidFill>
              <a:srgbClr val="9C6B5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6" name="Rectángulo redondeado 35"/>
            <p:cNvSpPr/>
            <p:nvPr/>
          </p:nvSpPr>
          <p:spPr>
            <a:xfrm>
              <a:off x="8100392" y="2093579"/>
              <a:ext cx="720080" cy="327309"/>
            </a:xfrm>
            <a:prstGeom prst="roundRect">
              <a:avLst/>
            </a:prstGeom>
            <a:solidFill>
              <a:srgbClr val="F7AE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7" name="Rectángulo redondeado 36"/>
            <p:cNvSpPr/>
            <p:nvPr/>
          </p:nvSpPr>
          <p:spPr>
            <a:xfrm>
              <a:off x="8100393" y="2492896"/>
              <a:ext cx="720080" cy="432048"/>
            </a:xfrm>
            <a:prstGeom prst="roundRect">
              <a:avLst/>
            </a:prstGeom>
            <a:solidFill>
              <a:srgbClr val="AEC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8" name="Rectángulo redondeado 37"/>
            <p:cNvSpPr/>
            <p:nvPr/>
          </p:nvSpPr>
          <p:spPr>
            <a:xfrm>
              <a:off x="8100393" y="3061839"/>
              <a:ext cx="720080" cy="126479"/>
            </a:xfrm>
            <a:prstGeom prst="roundRect">
              <a:avLst/>
            </a:prstGeom>
            <a:solidFill>
              <a:srgbClr val="6364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9" name="Rectángulo redondeado 38"/>
            <p:cNvSpPr/>
            <p:nvPr/>
          </p:nvSpPr>
          <p:spPr>
            <a:xfrm>
              <a:off x="8100392" y="3221373"/>
              <a:ext cx="720080" cy="72008"/>
            </a:xfrm>
            <a:prstGeom prst="roundRect">
              <a:avLst/>
            </a:prstGeom>
            <a:solidFill>
              <a:srgbClr val="BDBE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0" name="Flecha abajo 39"/>
            <p:cNvSpPr/>
            <p:nvPr/>
          </p:nvSpPr>
          <p:spPr>
            <a:xfrm>
              <a:off x="7776864" y="3307676"/>
              <a:ext cx="1403648" cy="360040"/>
            </a:xfrm>
            <a:prstGeom prst="downArrow">
              <a:avLst/>
            </a:prstGeom>
            <a:solidFill>
              <a:srgbClr val="307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1" name="Rectángulo redondeado 40"/>
            <p:cNvSpPr/>
            <p:nvPr/>
          </p:nvSpPr>
          <p:spPr>
            <a:xfrm>
              <a:off x="8100392" y="2947770"/>
              <a:ext cx="720080" cy="98365"/>
            </a:xfrm>
            <a:prstGeom prst="roundRect">
              <a:avLst/>
            </a:prstGeom>
            <a:solidFill>
              <a:srgbClr val="C33B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2" name="Rectángulo redondeado 41"/>
            <p:cNvSpPr/>
            <p:nvPr/>
          </p:nvSpPr>
          <p:spPr>
            <a:xfrm>
              <a:off x="8100392" y="2420888"/>
              <a:ext cx="720080" cy="72008"/>
            </a:xfrm>
            <a:prstGeom prst="roundRect">
              <a:avLst/>
            </a:prstGeom>
            <a:solidFill>
              <a:srgbClr val="18141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cxnSp>
        <p:nvCxnSpPr>
          <p:cNvPr id="46" name="Conector recto 45"/>
          <p:cNvCxnSpPr/>
          <p:nvPr/>
        </p:nvCxnSpPr>
        <p:spPr>
          <a:xfrm flipV="1">
            <a:off x="6071838" y="2420888"/>
            <a:ext cx="0" cy="2448272"/>
          </a:xfrm>
          <a:prstGeom prst="line">
            <a:avLst/>
          </a:prstGeom>
          <a:ln>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8" name="CuadroTexto 47"/>
          <p:cNvSpPr txBox="1"/>
          <p:nvPr/>
        </p:nvSpPr>
        <p:spPr>
          <a:xfrm rot="16200000">
            <a:off x="395830" y="2636620"/>
            <a:ext cx="914033" cy="338554"/>
          </a:xfrm>
          <a:prstGeom prst="rect">
            <a:avLst/>
          </a:prstGeom>
          <a:noFill/>
        </p:spPr>
        <p:txBody>
          <a:bodyPr wrap="none" rtlCol="0">
            <a:spAutoFit/>
          </a:bodyPr>
          <a:lstStyle/>
          <a:p>
            <a:r>
              <a:rPr lang="es-MX" sz="1400" b="1" dirty="0" smtClean="0">
                <a:latin typeface="Lucida Sans Unicode" panose="020B0602030504020204" pitchFamily="34" charset="0"/>
                <a:ea typeface="Batang" panose="02030600000101010101" pitchFamily="18" charset="-127"/>
                <a:cs typeface="Lucida Sans Unicode" panose="020B0602030504020204" pitchFamily="34" charset="0"/>
              </a:rPr>
              <a:t>MTCO</a:t>
            </a:r>
            <a:r>
              <a:rPr lang="es-MX" sz="1400" b="1" baseline="-25000" dirty="0" smtClean="0">
                <a:latin typeface="Lucida Sans Unicode" panose="020B0602030504020204" pitchFamily="34" charset="0"/>
                <a:ea typeface="Batang" panose="02030600000101010101" pitchFamily="18" charset="-127"/>
                <a:cs typeface="Lucida Sans Unicode" panose="020B0602030504020204" pitchFamily="34" charset="0"/>
              </a:rPr>
              <a:t>2</a:t>
            </a:r>
            <a:r>
              <a:rPr lang="es-MX" sz="1600" b="1" dirty="0" smtClean="0">
                <a:latin typeface="Lucida Sans Unicode" panose="020B0602030504020204" pitchFamily="34" charset="0"/>
                <a:ea typeface="Batang" panose="02030600000101010101" pitchFamily="18" charset="-127"/>
                <a:cs typeface="Lucida Sans Unicode" panose="020B0602030504020204" pitchFamily="34" charset="0"/>
              </a:rPr>
              <a:t>e</a:t>
            </a:r>
            <a:endParaRPr lang="es-MX" sz="1600" b="1" dirty="0">
              <a:latin typeface="Lucida Sans Unicode" panose="020B0602030504020204" pitchFamily="34" charset="0"/>
              <a:ea typeface="Batang" panose="02030600000101010101" pitchFamily="18" charset="-127"/>
              <a:cs typeface="Lucida Sans Unicode" panose="020B0602030504020204" pitchFamily="34" charset="0"/>
            </a:endParaRPr>
          </a:p>
        </p:txBody>
      </p:sp>
      <p:sp>
        <p:nvSpPr>
          <p:cNvPr id="51" name="CuadroTexto 50"/>
          <p:cNvSpPr txBox="1"/>
          <p:nvPr/>
        </p:nvSpPr>
        <p:spPr>
          <a:xfrm>
            <a:off x="6228184" y="1465039"/>
            <a:ext cx="1091967" cy="307777"/>
          </a:xfrm>
          <a:prstGeom prst="rect">
            <a:avLst/>
          </a:prstGeom>
          <a:noFill/>
        </p:spPr>
        <p:txBody>
          <a:bodyPr wrap="none" rtlCol="0">
            <a:spAutoFit/>
          </a:bodyPr>
          <a:lstStyle/>
          <a:p>
            <a:pPr algn="ctr"/>
            <a:r>
              <a:rPr lang="es-MX" sz="1400" b="1" dirty="0">
                <a:solidFill>
                  <a:srgbClr val="FF0000"/>
                </a:solidFill>
                <a:latin typeface="Lucida Sans Unicode" panose="020B0602030504020204" pitchFamily="34" charset="0"/>
                <a:cs typeface="Lucida Sans Unicode" panose="020B0602030504020204" pitchFamily="34" charset="0"/>
              </a:rPr>
              <a:t>Línea Base</a:t>
            </a:r>
          </a:p>
        </p:txBody>
      </p:sp>
      <p:sp>
        <p:nvSpPr>
          <p:cNvPr id="52" name="CuadroTexto 51"/>
          <p:cNvSpPr txBox="1"/>
          <p:nvPr/>
        </p:nvSpPr>
        <p:spPr>
          <a:xfrm>
            <a:off x="5679915" y="3501008"/>
            <a:ext cx="1844413" cy="307777"/>
          </a:xfrm>
          <a:prstGeom prst="rect">
            <a:avLst/>
          </a:prstGeom>
          <a:noFill/>
        </p:spPr>
        <p:txBody>
          <a:bodyPr wrap="none" rtlCol="0">
            <a:spAutoFit/>
          </a:bodyPr>
          <a:lstStyle/>
          <a:p>
            <a:pPr algn="ctr"/>
            <a:r>
              <a:rPr lang="es-MX" sz="1400" b="1" dirty="0">
                <a:solidFill>
                  <a:srgbClr val="00B050"/>
                </a:solidFill>
                <a:latin typeface="Lucida Sans Unicode" panose="020B0602030504020204" pitchFamily="34" charset="0"/>
                <a:cs typeface="Lucida Sans Unicode" panose="020B0602030504020204" pitchFamily="34" charset="0"/>
              </a:rPr>
              <a:t>Ruta </a:t>
            </a:r>
            <a:r>
              <a:rPr lang="es-MX" sz="1400" b="1" dirty="0" smtClean="0">
                <a:solidFill>
                  <a:srgbClr val="00B050"/>
                </a:solidFill>
                <a:latin typeface="Lucida Sans Unicode" panose="020B0602030504020204" pitchFamily="34" charset="0"/>
                <a:cs typeface="Lucida Sans Unicode" panose="020B0602030504020204" pitchFamily="34" charset="0"/>
              </a:rPr>
              <a:t>Compromisos</a:t>
            </a:r>
            <a:endParaRPr lang="es-MX" sz="1400" b="1" dirty="0">
              <a:solidFill>
                <a:srgbClr val="00B050"/>
              </a:solidFill>
              <a:latin typeface="Lucida Sans Unicode" panose="020B0602030504020204" pitchFamily="34" charset="0"/>
              <a:cs typeface="Lucida Sans Unicode" panose="020B0602030504020204" pitchFamily="34" charset="0"/>
            </a:endParaRPr>
          </a:p>
        </p:txBody>
      </p:sp>
      <p:sp>
        <p:nvSpPr>
          <p:cNvPr id="34" name="Marcador de número de diapositiva 33"/>
          <p:cNvSpPr>
            <a:spLocks noGrp="1"/>
          </p:cNvSpPr>
          <p:nvPr>
            <p:ph type="sldNum" sz="quarter" idx="12"/>
          </p:nvPr>
        </p:nvSpPr>
        <p:spPr/>
        <p:txBody>
          <a:bodyPr/>
          <a:lstStyle/>
          <a:p>
            <a:fld id="{CFF61A1D-E0B1-4E79-BB29-36F99DE351C4}" type="slidenum">
              <a:rPr lang="en-US" smtClean="0"/>
              <a:pPr/>
              <a:t>7</a:t>
            </a:fld>
            <a:endParaRPr lang="en-US"/>
          </a:p>
        </p:txBody>
      </p:sp>
      <p:sp>
        <p:nvSpPr>
          <p:cNvPr id="2" name="1 Título"/>
          <p:cNvSpPr>
            <a:spLocks noGrp="1"/>
          </p:cNvSpPr>
          <p:nvPr>
            <p:ph type="title"/>
          </p:nvPr>
        </p:nvSpPr>
        <p:spPr/>
        <p:txBody>
          <a:bodyPr>
            <a:normAutofit/>
          </a:bodyPr>
          <a:lstStyle/>
          <a:p>
            <a:r>
              <a:rPr lang="es-MX" dirty="0">
                <a:solidFill>
                  <a:schemeClr val="tx1"/>
                </a:solidFill>
              </a:rPr>
              <a:t>Escenario de Línea Base vs Ruta Compromisos </a:t>
            </a:r>
            <a:r>
              <a:rPr lang="es-MX" dirty="0" smtClean="0">
                <a:solidFill>
                  <a:schemeClr val="tx1"/>
                </a:solidFill>
              </a:rPr>
              <a:t/>
            </a:r>
            <a:br>
              <a:rPr lang="es-MX" dirty="0" smtClean="0">
                <a:solidFill>
                  <a:schemeClr val="tx1"/>
                </a:solidFill>
              </a:rPr>
            </a:br>
            <a:r>
              <a:rPr lang="es-MX" dirty="0" smtClean="0">
                <a:solidFill>
                  <a:schemeClr val="tx1"/>
                </a:solidFill>
              </a:rPr>
              <a:t>(</a:t>
            </a:r>
            <a:r>
              <a:rPr lang="es-MX" dirty="0">
                <a:solidFill>
                  <a:schemeClr val="tx1"/>
                </a:solidFill>
              </a:rPr>
              <a:t>metas no condicionadas</a:t>
            </a:r>
            <a:r>
              <a:rPr lang="es-MX" dirty="0" smtClean="0">
                <a:solidFill>
                  <a:schemeClr val="tx1"/>
                </a:solidFill>
              </a:rPr>
              <a:t>)</a:t>
            </a:r>
            <a:endParaRPr lang="es-MX" dirty="0">
              <a:solidFill>
                <a:schemeClr val="tx1"/>
              </a:solidFill>
            </a:endParaRPr>
          </a:p>
        </p:txBody>
      </p:sp>
      <p:sp>
        <p:nvSpPr>
          <p:cNvPr id="53" name="Rectangle 52"/>
          <p:cNvSpPr/>
          <p:nvPr/>
        </p:nvSpPr>
        <p:spPr>
          <a:xfrm>
            <a:off x="611560" y="6597932"/>
            <a:ext cx="5797624" cy="215444"/>
          </a:xfrm>
          <a:prstGeom prst="rect">
            <a:avLst/>
          </a:prstGeom>
        </p:spPr>
        <p:txBody>
          <a:bodyPr wrap="square">
            <a:spAutoFit/>
          </a:bodyPr>
          <a:lstStyle/>
          <a:p>
            <a:r>
              <a:rPr lang="es-ES" sz="800" dirty="0" smtClean="0"/>
              <a:t>Fuente: SEMARNAT</a:t>
            </a:r>
            <a:r>
              <a:rPr lang="es-ES" sz="800" dirty="0"/>
              <a:t>. (2015). Compromisos de Mitigación y Adaptación ante el Cambio Climático 2020-2030</a:t>
            </a:r>
            <a:endParaRPr lang="en-US" sz="800" dirty="0"/>
          </a:p>
        </p:txBody>
      </p:sp>
    </p:spTree>
    <p:extLst>
      <p:ext uri="{BB962C8B-B14F-4D97-AF65-F5344CB8AC3E}">
        <p14:creationId xmlns:p14="http://schemas.microsoft.com/office/powerpoint/2010/main" val="612612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CFF61A1D-E0B1-4E79-BB29-36F99DE351C4}" type="slidenum">
              <a:rPr lang="en-US" smtClean="0"/>
              <a:pPr/>
              <a:t>8</a:t>
            </a:fld>
            <a:endParaRPr lang="en-US"/>
          </a:p>
        </p:txBody>
      </p:sp>
      <p:sp>
        <p:nvSpPr>
          <p:cNvPr id="2" name="1 Título"/>
          <p:cNvSpPr>
            <a:spLocks noGrp="1"/>
          </p:cNvSpPr>
          <p:nvPr>
            <p:ph type="title"/>
          </p:nvPr>
        </p:nvSpPr>
        <p:spPr>
          <a:xfrm>
            <a:off x="0" y="0"/>
            <a:ext cx="7884368" cy="476672"/>
          </a:xfrm>
        </p:spPr>
        <p:txBody>
          <a:bodyPr>
            <a:normAutofit/>
          </a:bodyPr>
          <a:lstStyle/>
          <a:p>
            <a:r>
              <a:rPr lang="es-MX" dirty="0">
                <a:solidFill>
                  <a:schemeClr val="tx1"/>
                </a:solidFill>
              </a:rPr>
              <a:t>Sector Uso de Suelo, Cambio de Uso de Suelo y </a:t>
            </a:r>
            <a:r>
              <a:rPr lang="es-MX" dirty="0" smtClean="0">
                <a:solidFill>
                  <a:schemeClr val="tx1"/>
                </a:solidFill>
              </a:rPr>
              <a:t>Silvicultura (USCUSS)</a:t>
            </a:r>
            <a:endParaRPr lang="es-MX" dirty="0">
              <a:solidFill>
                <a:schemeClr val="tx1"/>
              </a:solidFill>
            </a:endParaRPr>
          </a:p>
        </p:txBody>
      </p:sp>
      <p:pic>
        <p:nvPicPr>
          <p:cNvPr id="8" name="Picture 2"/>
          <p:cNvPicPr>
            <a:picLocks noChangeAspect="1"/>
          </p:cNvPicPr>
          <p:nvPr/>
        </p:nvPicPr>
        <p:blipFill>
          <a:blip r:embed="rId2"/>
          <a:stretch>
            <a:fillRect/>
          </a:stretch>
        </p:blipFill>
        <p:spPr>
          <a:xfrm>
            <a:off x="107505" y="692696"/>
            <a:ext cx="9104128" cy="6080779"/>
          </a:xfrm>
          <a:prstGeom prst="rect">
            <a:avLst/>
          </a:prstGeom>
          <a:effectLst>
            <a:innerShdw blurRad="63500" dist="50800" dir="16200000">
              <a:prstClr val="black">
                <a:alpha val="50000"/>
              </a:prstClr>
            </a:innerShdw>
          </a:effectLst>
        </p:spPr>
      </p:pic>
      <p:sp>
        <p:nvSpPr>
          <p:cNvPr id="6" name="CuadroTexto 7"/>
          <p:cNvSpPr txBox="1"/>
          <p:nvPr/>
        </p:nvSpPr>
        <p:spPr>
          <a:xfrm>
            <a:off x="-36512" y="6631468"/>
            <a:ext cx="10153128" cy="253916"/>
          </a:xfrm>
          <a:prstGeom prst="rect">
            <a:avLst/>
          </a:prstGeom>
          <a:noFill/>
        </p:spPr>
        <p:txBody>
          <a:bodyPr wrap="square" rtlCol="0">
            <a:spAutoFit/>
          </a:bodyPr>
          <a:lstStyle/>
          <a:p>
            <a:r>
              <a:rPr lang="es-MX" sz="1050" i="1" dirty="0" smtClean="0"/>
              <a:t>Fuente: INECC y SEMARNAT. 2015. Primer Informe Bienal de Actualización ante la Convención Marco de las Naciones Unidas sobre el Cambio Climático. INECC/SEMARNAT, México.</a:t>
            </a:r>
            <a:endParaRPr lang="es-MX" sz="1050" i="1" dirty="0"/>
          </a:p>
        </p:txBody>
      </p:sp>
      <p:sp>
        <p:nvSpPr>
          <p:cNvPr id="3" name="Rectangle 2"/>
          <p:cNvSpPr/>
          <p:nvPr/>
        </p:nvSpPr>
        <p:spPr>
          <a:xfrm>
            <a:off x="107504" y="476672"/>
            <a:ext cx="4356257" cy="492443"/>
          </a:xfrm>
          <a:prstGeom prst="rect">
            <a:avLst/>
          </a:prstGeom>
          <a:solidFill>
            <a:schemeClr val="bg1"/>
          </a:solidFill>
        </p:spPr>
        <p:txBody>
          <a:bodyPr wrap="none" anchor="ctr">
            <a:spAutoFit/>
          </a:bodyPr>
          <a:lstStyle/>
          <a:p>
            <a:pPr>
              <a:lnSpc>
                <a:spcPct val="130000"/>
              </a:lnSpc>
            </a:pPr>
            <a:r>
              <a:rPr lang="en-US" dirty="0">
                <a:cs typeface="Lucida Sans Unicode"/>
              </a:rPr>
              <a:t>% total </a:t>
            </a:r>
            <a:r>
              <a:rPr lang="en-US" dirty="0" err="1">
                <a:cs typeface="Lucida Sans Unicode"/>
              </a:rPr>
              <a:t>emisiones</a:t>
            </a:r>
            <a:r>
              <a:rPr lang="en-US" dirty="0">
                <a:cs typeface="Lucida Sans Unicode"/>
              </a:rPr>
              <a:t> GEI (</a:t>
            </a:r>
            <a:r>
              <a:rPr lang="en-US" dirty="0" err="1">
                <a:cs typeface="Lucida Sans Unicode"/>
              </a:rPr>
              <a:t>Inventario</a:t>
            </a:r>
            <a:r>
              <a:rPr lang="en-US" dirty="0">
                <a:cs typeface="Lucida Sans Unicode"/>
              </a:rPr>
              <a:t>, 2013): </a:t>
            </a:r>
            <a:r>
              <a:rPr lang="en-US" sz="2000" b="1" dirty="0">
                <a:cs typeface="Lucida Sans Unicode"/>
              </a:rPr>
              <a:t>5%</a:t>
            </a:r>
          </a:p>
        </p:txBody>
      </p:sp>
      <p:sp>
        <p:nvSpPr>
          <p:cNvPr id="5" name="Elipse 4"/>
          <p:cNvSpPr/>
          <p:nvPr/>
        </p:nvSpPr>
        <p:spPr>
          <a:xfrm>
            <a:off x="971600" y="5517232"/>
            <a:ext cx="1584176" cy="1340768"/>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33067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tx1"/>
                </a:solidFill>
              </a:rPr>
              <a:t>Mitigación </a:t>
            </a:r>
            <a:r>
              <a:rPr lang="es-MX" dirty="0">
                <a:solidFill>
                  <a:schemeClr val="tx1"/>
                </a:solidFill>
              </a:rPr>
              <a:t>de emisiones del sector Uso de Suelo, Cambio de Uso de Suelo y Silvicultura </a:t>
            </a:r>
            <a:r>
              <a:rPr lang="es-MX" dirty="0" smtClean="0">
                <a:solidFill>
                  <a:schemeClr val="tx1"/>
                </a:solidFill>
              </a:rPr>
              <a:t>(USCUSS)</a:t>
            </a:r>
            <a:endParaRPr lang="es-MX" dirty="0">
              <a:solidFill>
                <a:schemeClr val="tx1"/>
              </a:solidFill>
            </a:endParaRPr>
          </a:p>
        </p:txBody>
      </p:sp>
      <p:graphicFrame>
        <p:nvGraphicFramePr>
          <p:cNvPr id="18" name="1 Gráfico"/>
          <p:cNvGraphicFramePr>
            <a:graphicFrameLocks/>
          </p:cNvGraphicFramePr>
          <p:nvPr>
            <p:extLst/>
          </p:nvPr>
        </p:nvGraphicFramePr>
        <p:xfrm>
          <a:off x="107504" y="980728"/>
          <a:ext cx="7704856" cy="5256584"/>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18 Conector recto de flecha"/>
          <p:cNvCxnSpPr>
            <a:stCxn id="26" idx="2"/>
            <a:endCxn id="29" idx="0"/>
          </p:cNvCxnSpPr>
          <p:nvPr/>
        </p:nvCxnSpPr>
        <p:spPr>
          <a:xfrm>
            <a:off x="7893018" y="4345752"/>
            <a:ext cx="0" cy="863703"/>
          </a:xfrm>
          <a:prstGeom prst="straightConnector1">
            <a:avLst/>
          </a:prstGeom>
          <a:ln w="76200" cap="sq" cmpd="dbl">
            <a:prstDash val="sysDot"/>
            <a:round/>
            <a:headEnd w="sm" len="sm"/>
            <a:tailEnd type="arrow" w="sm" len="sm"/>
          </a:ln>
        </p:spPr>
        <p:style>
          <a:lnRef idx="2">
            <a:schemeClr val="accent1"/>
          </a:lnRef>
          <a:fillRef idx="0">
            <a:schemeClr val="accent1"/>
          </a:fillRef>
          <a:effectRef idx="1">
            <a:schemeClr val="accent1"/>
          </a:effectRef>
          <a:fontRef idx="minor">
            <a:schemeClr val="tx1"/>
          </a:fontRef>
        </p:style>
      </p:cxnSp>
      <p:grpSp>
        <p:nvGrpSpPr>
          <p:cNvPr id="11" name="10 Grupo"/>
          <p:cNvGrpSpPr/>
          <p:nvPr/>
        </p:nvGrpSpPr>
        <p:grpSpPr>
          <a:xfrm>
            <a:off x="7636377" y="2564904"/>
            <a:ext cx="1400119" cy="2952328"/>
            <a:chOff x="7380312" y="2564904"/>
            <a:chExt cx="1400119" cy="2952328"/>
          </a:xfrm>
        </p:grpSpPr>
        <p:grpSp>
          <p:nvGrpSpPr>
            <p:cNvPr id="24" name="23 Grupo"/>
            <p:cNvGrpSpPr/>
            <p:nvPr/>
          </p:nvGrpSpPr>
          <p:grpSpPr>
            <a:xfrm>
              <a:off x="7380312" y="2564904"/>
              <a:ext cx="1400119" cy="2526043"/>
              <a:chOff x="7452320" y="2387977"/>
              <a:chExt cx="1400119" cy="2526043"/>
            </a:xfrm>
          </p:grpSpPr>
          <p:sp>
            <p:nvSpPr>
              <p:cNvPr id="25" name="24 CuadroTexto"/>
              <p:cNvSpPr txBox="1"/>
              <p:nvPr/>
            </p:nvSpPr>
            <p:spPr>
              <a:xfrm>
                <a:off x="7452320" y="2387977"/>
                <a:ext cx="513282" cy="307777"/>
              </a:xfrm>
              <a:prstGeom prst="rect">
                <a:avLst/>
              </a:prstGeom>
              <a:solidFill>
                <a:schemeClr val="accent1"/>
              </a:solidFill>
              <a:ln>
                <a:solidFill>
                  <a:schemeClr val="accent1"/>
                </a:solidFill>
              </a:ln>
            </p:spPr>
            <p:txBody>
              <a:bodyPr wrap="none" rtlCol="0">
                <a:spAutoFit/>
              </a:bodyPr>
              <a:lstStyle/>
              <a:p>
                <a:r>
                  <a:rPr lang="es-MX" sz="1400" b="1" dirty="0" smtClean="0">
                    <a:solidFill>
                      <a:schemeClr val="bg1"/>
                    </a:solidFill>
                  </a:rPr>
                  <a:t>-141</a:t>
                </a:r>
                <a:endParaRPr lang="es-MX" sz="1400" b="1" dirty="0">
                  <a:solidFill>
                    <a:schemeClr val="bg1"/>
                  </a:solidFill>
                </a:endParaRPr>
              </a:p>
            </p:txBody>
          </p:sp>
          <p:sp>
            <p:nvSpPr>
              <p:cNvPr id="26" name="25 CuadroTexto"/>
              <p:cNvSpPr txBox="1"/>
              <p:nvPr/>
            </p:nvSpPr>
            <p:spPr>
              <a:xfrm>
                <a:off x="7452320" y="3861048"/>
                <a:ext cx="513282" cy="307777"/>
              </a:xfrm>
              <a:prstGeom prst="rect">
                <a:avLst/>
              </a:prstGeom>
              <a:solidFill>
                <a:schemeClr val="accent2"/>
              </a:solidFill>
            </p:spPr>
            <p:txBody>
              <a:bodyPr wrap="none" rtlCol="0">
                <a:spAutoFit/>
              </a:bodyPr>
              <a:lstStyle/>
              <a:p>
                <a:r>
                  <a:rPr lang="es-MX" sz="1400" b="1" dirty="0" smtClean="0">
                    <a:solidFill>
                      <a:schemeClr val="bg1"/>
                    </a:solidFill>
                  </a:rPr>
                  <a:t>-165</a:t>
                </a:r>
                <a:endParaRPr lang="es-MX" sz="1400" b="1" dirty="0">
                  <a:solidFill>
                    <a:schemeClr val="bg1"/>
                  </a:solidFill>
                </a:endParaRPr>
              </a:p>
            </p:txBody>
          </p:sp>
          <p:sp>
            <p:nvSpPr>
              <p:cNvPr id="27" name="1 CuadroTexto"/>
              <p:cNvSpPr txBox="1"/>
              <p:nvPr/>
            </p:nvSpPr>
            <p:spPr>
              <a:xfrm>
                <a:off x="7884368" y="2942016"/>
                <a:ext cx="968071" cy="636624"/>
              </a:xfrm>
              <a:prstGeom prst="rect">
                <a:avLst/>
              </a:prstGeom>
              <a:solidFill>
                <a:schemeClr val="bg1"/>
              </a:solidFill>
              <a:ln>
                <a:noFill/>
                <a:prstDash val="sysDot"/>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800" b="1" dirty="0" smtClean="0">
                    <a:solidFill>
                      <a:schemeClr val="accent6">
                        <a:lumMod val="75000"/>
                      </a:schemeClr>
                    </a:solidFill>
                  </a:rPr>
                  <a:t>↓</a:t>
                </a:r>
                <a:r>
                  <a:rPr lang="es-MX" sz="1600" b="1" dirty="0" smtClean="0">
                    <a:solidFill>
                      <a:schemeClr val="accent6">
                        <a:lumMod val="75000"/>
                      </a:schemeClr>
                    </a:solidFill>
                  </a:rPr>
                  <a:t>18%</a:t>
                </a:r>
                <a:endParaRPr lang="es-MX" sz="1400" b="1" dirty="0" smtClean="0">
                  <a:solidFill>
                    <a:schemeClr val="accent6">
                      <a:lumMod val="75000"/>
                    </a:schemeClr>
                  </a:solidFill>
                </a:endParaRPr>
              </a:p>
              <a:p>
                <a:pPr algn="ctr"/>
                <a:r>
                  <a:rPr lang="es-MX" b="1" dirty="0" smtClean="0">
                    <a:solidFill>
                      <a:schemeClr val="accent6">
                        <a:lumMod val="75000"/>
                      </a:schemeClr>
                    </a:solidFill>
                  </a:rPr>
                  <a:t>(24.8 MMtCO</a:t>
                </a:r>
                <a:r>
                  <a:rPr lang="es-MX" b="1" baseline="-25000" dirty="0" smtClean="0">
                    <a:solidFill>
                      <a:schemeClr val="accent6">
                        <a:lumMod val="75000"/>
                      </a:schemeClr>
                    </a:solidFill>
                  </a:rPr>
                  <a:t>2</a:t>
                </a:r>
                <a:r>
                  <a:rPr lang="es-MX" b="1" dirty="0" smtClean="0">
                    <a:solidFill>
                      <a:schemeClr val="accent6">
                        <a:lumMod val="75000"/>
                      </a:schemeClr>
                    </a:solidFill>
                  </a:rPr>
                  <a:t>e)</a:t>
                </a:r>
                <a:endParaRPr lang="es-MX" b="1" dirty="0">
                  <a:solidFill>
                    <a:schemeClr val="accent6">
                      <a:lumMod val="75000"/>
                    </a:schemeClr>
                  </a:solidFill>
                </a:endParaRPr>
              </a:p>
            </p:txBody>
          </p:sp>
          <p:sp>
            <p:nvSpPr>
              <p:cNvPr id="28" name="1 CuadroTexto"/>
              <p:cNvSpPr txBox="1"/>
              <p:nvPr/>
            </p:nvSpPr>
            <p:spPr>
              <a:xfrm>
                <a:off x="7884368" y="4277396"/>
                <a:ext cx="968071" cy="636624"/>
              </a:xfrm>
              <a:prstGeom prst="rect">
                <a:avLst/>
              </a:prstGeom>
              <a:solidFill>
                <a:schemeClr val="bg1"/>
              </a:solidFill>
              <a:ln>
                <a:noFill/>
                <a:prstDash val="sysDot"/>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800" b="1" dirty="0" smtClean="0">
                    <a:solidFill>
                      <a:schemeClr val="accent6">
                        <a:lumMod val="75000"/>
                      </a:schemeClr>
                    </a:solidFill>
                  </a:rPr>
                  <a:t>↓</a:t>
                </a:r>
                <a:r>
                  <a:rPr lang="es-MX" sz="1600" b="1" dirty="0" smtClean="0">
                    <a:solidFill>
                      <a:schemeClr val="accent6">
                        <a:lumMod val="75000"/>
                      </a:schemeClr>
                    </a:solidFill>
                  </a:rPr>
                  <a:t>15%</a:t>
                </a:r>
                <a:endParaRPr lang="es-MX" sz="1400" b="1" dirty="0" smtClean="0">
                  <a:solidFill>
                    <a:schemeClr val="accent6">
                      <a:lumMod val="75000"/>
                    </a:schemeClr>
                  </a:solidFill>
                </a:endParaRPr>
              </a:p>
              <a:p>
                <a:pPr algn="ctr"/>
                <a:r>
                  <a:rPr lang="es-MX" b="1" dirty="0" smtClean="0">
                    <a:solidFill>
                      <a:schemeClr val="accent6">
                        <a:lumMod val="75000"/>
                      </a:schemeClr>
                    </a:solidFill>
                  </a:rPr>
                  <a:t>(21.5 MMtCO</a:t>
                </a:r>
                <a:r>
                  <a:rPr lang="es-MX" b="1" baseline="-25000" dirty="0" smtClean="0">
                    <a:solidFill>
                      <a:schemeClr val="accent6">
                        <a:lumMod val="75000"/>
                      </a:schemeClr>
                    </a:solidFill>
                  </a:rPr>
                  <a:t>2</a:t>
                </a:r>
                <a:r>
                  <a:rPr lang="es-MX" b="1" dirty="0" smtClean="0">
                    <a:solidFill>
                      <a:schemeClr val="accent6">
                        <a:lumMod val="75000"/>
                      </a:schemeClr>
                    </a:solidFill>
                  </a:rPr>
                  <a:t>e)</a:t>
                </a:r>
                <a:endParaRPr lang="es-MX" b="1" dirty="0">
                  <a:solidFill>
                    <a:schemeClr val="accent6">
                      <a:lumMod val="75000"/>
                    </a:schemeClr>
                  </a:solidFill>
                </a:endParaRPr>
              </a:p>
            </p:txBody>
          </p:sp>
        </p:grpSp>
        <p:sp>
          <p:nvSpPr>
            <p:cNvPr id="29" name="2 CuadroTexto"/>
            <p:cNvSpPr txBox="1"/>
            <p:nvPr/>
          </p:nvSpPr>
          <p:spPr>
            <a:xfrm>
              <a:off x="7380312" y="5209455"/>
              <a:ext cx="513282" cy="307777"/>
            </a:xfrm>
            <a:prstGeom prst="rect">
              <a:avLst/>
            </a:prstGeom>
            <a:solidFill>
              <a:schemeClr val="accent3"/>
            </a:solid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400" b="1" dirty="0" smtClean="0">
                  <a:solidFill>
                    <a:schemeClr val="bg1"/>
                  </a:solidFill>
                </a:rPr>
                <a:t>-187</a:t>
              </a:r>
              <a:endParaRPr lang="es-MX" sz="1400" b="1" dirty="0">
                <a:solidFill>
                  <a:schemeClr val="bg1"/>
                </a:solidFill>
              </a:endParaRPr>
            </a:p>
          </p:txBody>
        </p:sp>
      </p:grpSp>
      <p:cxnSp>
        <p:nvCxnSpPr>
          <p:cNvPr id="30" name="29 Conector recto de flecha"/>
          <p:cNvCxnSpPr>
            <a:endCxn id="26" idx="0"/>
          </p:cNvCxnSpPr>
          <p:nvPr/>
        </p:nvCxnSpPr>
        <p:spPr>
          <a:xfrm>
            <a:off x="7892994" y="2913188"/>
            <a:ext cx="24" cy="1124787"/>
          </a:xfrm>
          <a:prstGeom prst="straightConnector1">
            <a:avLst/>
          </a:prstGeom>
          <a:ln w="76200" cap="sq" cmpd="dbl">
            <a:prstDash val="sysDot"/>
            <a:round/>
            <a:headEnd w="sm" len="sm"/>
            <a:tailEnd type="arrow"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875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9362</TotalTime>
  <Words>1834</Words>
  <Application>Microsoft Office PowerPoint</Application>
  <PresentationFormat>On-screen Show (4:3)</PresentationFormat>
  <Paragraphs>254</Paragraphs>
  <Slides>16</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Batang</vt:lpstr>
      <vt:lpstr>Calibri</vt:lpstr>
      <vt:lpstr>Lucida Sans Unicode</vt:lpstr>
      <vt:lpstr>Tahoma</vt:lpstr>
      <vt:lpstr>Times New Roman</vt:lpstr>
      <vt:lpstr>Wingdings</vt:lpstr>
      <vt:lpstr>Office Theme</vt:lpstr>
      <vt:lpstr>Document</vt:lpstr>
      <vt:lpstr>PowerPoint Presentation</vt:lpstr>
      <vt:lpstr>PowerPoint Presentation</vt:lpstr>
      <vt:lpstr>¿Qué establece el Acuerdo de París?</vt:lpstr>
      <vt:lpstr> Los bosques juegan un papel muy importante</vt:lpstr>
      <vt:lpstr>¿Cómo se reportarán los avances?</vt:lpstr>
      <vt:lpstr>PowerPoint Presentation</vt:lpstr>
      <vt:lpstr>Escenario de Línea Base vs Ruta Compromisos  (metas no condicionadas)</vt:lpstr>
      <vt:lpstr>Sector Uso de Suelo, Cambio de Uso de Suelo y Silvicultura (USCUSS)</vt:lpstr>
      <vt:lpstr>Mitigación de emisiones del sector Uso de Suelo, Cambio de Uso de Suelo y Silvicultura (USCUSS)</vt:lpstr>
      <vt:lpstr>PowerPoint Presentation</vt:lpstr>
      <vt:lpstr>Reducción de la deforestación y focalización</vt:lpstr>
      <vt:lpstr>Medida 1 avances pre 2020: Iniciativa de reducción de emisiones del sector forestal</vt:lpstr>
      <vt:lpstr>Presupuesto para los programas de inversión de la IRE</vt:lpstr>
      <vt:lpstr>Medida 2: RUTA CRÍTICA PARA ALCANZAR LA PRODUCCIÓN FORESTAL MADERABLE AL 2030</vt:lpstr>
      <vt:lpstr>Conclusiones</vt:lpstr>
      <vt:lpstr>¡Gracias por su atención!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David Mitre</dc:creator>
  <cp:lastModifiedBy>Marisol Rivera</cp:lastModifiedBy>
  <cp:revision>389</cp:revision>
  <cp:lastPrinted>2015-10-30T02:00:49Z</cp:lastPrinted>
  <dcterms:created xsi:type="dcterms:W3CDTF">2014-05-26T21:38:16Z</dcterms:created>
  <dcterms:modified xsi:type="dcterms:W3CDTF">2016-09-21T15:52:40Z</dcterms:modified>
</cp:coreProperties>
</file>